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72" r:id="rId1"/>
  </p:sldMasterIdLst>
  <p:sldIdLst>
    <p:sldId id="256" r:id="rId2"/>
    <p:sldId id="257" r:id="rId3"/>
    <p:sldId id="259" r:id="rId4"/>
    <p:sldId id="260" r:id="rId5"/>
    <p:sldId id="261" r:id="rId6"/>
    <p:sldId id="262" r:id="rId7"/>
    <p:sldId id="263" r:id="rId8"/>
    <p:sldId id="264" r:id="rId9"/>
    <p:sldId id="268" r:id="rId10"/>
    <p:sldId id="267" r:id="rId11"/>
    <p:sldId id="269" r:id="rId12"/>
    <p:sldId id="270"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p:scale>
          <a:sx n="100" d="100"/>
          <a:sy n="100" d="100"/>
        </p:scale>
        <p:origin x="-6" y="6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rgbClr val="262626"/>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5/1/2013</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3888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F4E5243-F52A-4D37-9694-EB26C6C31910}" type="datetimeFigureOut">
              <a:rPr lang="en-US" smtClean="0"/>
              <a:t>5/1/2013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72894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A77B6E1-634A-48DC-9E8B-D894023267EF}" type="datetimeFigureOut">
              <a:rPr lang="en-US" smtClean="0"/>
              <a:t>5/1/2013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00154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B2D3E9E-A95C-48F2-B4BF-A71542E0BE9A}" type="datetimeFigureOut">
              <a:rPr lang="en-US" smtClean="0"/>
              <a:t>5/1/2013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02575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5/1/2013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75278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12952B5-7A2F-4CC8-B7CE-9234E21C2837}" type="datetimeFigureOut">
              <a:rPr lang="en-US" smtClean="0"/>
              <a:t>5/1/2013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38203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E1DA07A-9201-4B4B-BAF2-015AFA30F520}" type="datetimeFigureOut">
              <a:rPr lang="en-US" smtClean="0"/>
              <a:t>5/1/2013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51784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3D7E00A-486F-4252-8B1D-E32645521F49}" type="datetimeFigureOut">
              <a:rPr lang="en-US" smtClean="0"/>
              <a:t>5/1/2013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88448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DF5F92-E675-4B36-9A60-69A962A68675}" type="datetimeFigureOut">
              <a:rPr lang="en-US" smtClean="0"/>
              <a:t>5/1/2013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76828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smtClean="0"/>
              <a:t>Click to edit Master text styles</a:t>
            </a:r>
          </a:p>
        </p:txBody>
      </p:sp>
      <p:sp>
        <p:nvSpPr>
          <p:cNvPr id="5" name="Date Placeholder 4"/>
          <p:cNvSpPr>
            <a:spLocks noGrp="1"/>
          </p:cNvSpPr>
          <p:nvPr>
            <p:ph type="dt" sz="half" idx="10"/>
          </p:nvPr>
        </p:nvSpPr>
        <p:spPr/>
        <p:txBody>
          <a:bodyPr/>
          <a:lstStyle/>
          <a:p>
            <a:fld id="{AF6E2C9B-5FA2-460D-9BE7-B0812FC2A6FF}" type="datetimeFigureOut">
              <a:rPr lang="en-US" smtClean="0"/>
              <a:t>5/1/2013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44949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smtClean="0"/>
              <a:pPr/>
              <a:t>5/1/2013</a:t>
            </a:fld>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2136526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5586B75A-687E-405C-8A0B-8D00578BA2C3}" type="datetimeFigureOut">
              <a:rPr lang="en-US" smtClean="0"/>
              <a:pPr/>
              <a:t>5/1/2013</a:t>
            </a:fld>
            <a:endParaRPr lang="en-US" dirty="0"/>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dirty="0"/>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95273339"/>
      </p:ext>
    </p:extLst>
  </p:cSld>
  <p:clrMap bg1="lt1" tx1="dk1" bg2="lt2" tx2="dk2" accent1="accent1" accent2="accent2" accent3="accent3" accent4="accent4" accent5="accent5" accent6="accent6" hlink="hlink" folHlink="folHlink"/>
  <p:sldLayoutIdLst>
    <p:sldLayoutId id="2147483973" r:id="rId1"/>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Lst>
  <p:hf sldNum="0" hdr="0" ftr="0" dt="0"/>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res/DDASaccident717.pdf" TargetMode="External"/><Relationship Id="rId2" Type="http://schemas.openxmlformats.org/officeDocument/2006/relationships/hyperlink" Target="res/DDASaccident207.pdf" TargetMode="External"/><Relationship Id="rId1" Type="http://schemas.openxmlformats.org/officeDocument/2006/relationships/slideLayout" Target="../slideLayouts/slideLayout1.xml"/><Relationship Id="rId5" Type="http://schemas.openxmlformats.org/officeDocument/2006/relationships/hyperlink" Target="http://www.ddasonline.com/PDF_files/DDASaccident002.pdf" TargetMode="External"/><Relationship Id="rId4" Type="http://schemas.openxmlformats.org/officeDocument/2006/relationships/hyperlink" Target="http://www.ddasonline.com/PDF_files/DDASaccident207.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chemeClr val="tx1"/>
                </a:solidFill>
                <a:latin typeface="Roboto" pitchFamily="2" charset="0"/>
                <a:ea typeface="Roboto" pitchFamily="2" charset="0"/>
              </a:rPr>
              <a:t>MP RAIR</a:t>
            </a:r>
            <a:endParaRPr lang="en-US" dirty="0">
              <a:solidFill>
                <a:schemeClr val="tx1"/>
              </a:solidFill>
              <a:latin typeface="Roboto" pitchFamily="2" charset="0"/>
              <a:ea typeface="Roboto" pitchFamily="2" charset="0"/>
            </a:endParaRPr>
          </a:p>
        </p:txBody>
      </p:sp>
      <p:sp>
        <p:nvSpPr>
          <p:cNvPr id="3" name="Subtitle 2"/>
          <p:cNvSpPr>
            <a:spLocks noGrp="1"/>
          </p:cNvSpPr>
          <p:nvPr>
            <p:ph type="subTitle" idx="1"/>
          </p:nvPr>
        </p:nvSpPr>
        <p:spPr>
          <a:xfrm>
            <a:off x="667512" y="3837241"/>
            <a:ext cx="9228201" cy="413917"/>
          </a:xfrm>
        </p:spPr>
        <p:txBody>
          <a:bodyPr>
            <a:normAutofit fontScale="85000" lnSpcReduction="10000"/>
          </a:bodyPr>
          <a:lstStyle/>
          <a:p>
            <a:r>
              <a:rPr lang="en-US" dirty="0" smtClean="0">
                <a:solidFill>
                  <a:schemeClr val="tx1"/>
                </a:solidFill>
                <a:latin typeface="Roboto Thin" pitchFamily="2" charset="0"/>
                <a:ea typeface="Roboto Thin" pitchFamily="2" charset="0"/>
              </a:rPr>
              <a:t>MULTI-PURPOSE RESCUE AND INVESTIGATION ROBOT</a:t>
            </a:r>
            <a:endParaRPr lang="en-US" dirty="0">
              <a:solidFill>
                <a:schemeClr val="tx1"/>
              </a:solidFill>
              <a:latin typeface="Roboto Thin" pitchFamily="2" charset="0"/>
              <a:ea typeface="Roboto Thin" pitchFamily="2" charset="0"/>
            </a:endParaRPr>
          </a:p>
        </p:txBody>
      </p:sp>
      <p:sp>
        <p:nvSpPr>
          <p:cNvPr id="4" name="TextBox 3"/>
          <p:cNvSpPr txBox="1"/>
          <p:nvPr/>
        </p:nvSpPr>
        <p:spPr>
          <a:xfrm>
            <a:off x="667512" y="5751094"/>
            <a:ext cx="1664238" cy="646331"/>
          </a:xfrm>
          <a:prstGeom prst="rect">
            <a:avLst/>
          </a:prstGeom>
          <a:noFill/>
        </p:spPr>
        <p:txBody>
          <a:bodyPr wrap="none" rtlCol="0">
            <a:spAutoFit/>
          </a:bodyPr>
          <a:lstStyle/>
          <a:p>
            <a:r>
              <a:rPr lang="tr-TR" dirty="0" smtClean="0">
                <a:latin typeface="Roboto" pitchFamily="2" charset="0"/>
                <a:ea typeface="Roboto" pitchFamily="2" charset="0"/>
              </a:rPr>
              <a:t>İHSAN IŞIK</a:t>
            </a:r>
          </a:p>
          <a:p>
            <a:r>
              <a:rPr lang="tr-TR" dirty="0" smtClean="0">
                <a:latin typeface="Roboto" pitchFamily="2" charset="0"/>
                <a:ea typeface="Roboto" pitchFamily="2" charset="0"/>
              </a:rPr>
              <a:t>FEHIM TRNKA</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12442" y="5197134"/>
            <a:ext cx="2470084" cy="1764345"/>
          </a:xfrm>
          <a:prstGeom prst="rect">
            <a:avLst/>
          </a:prstGeom>
        </p:spPr>
      </p:pic>
    </p:spTree>
    <p:extLst>
      <p:ext uri="{BB962C8B-B14F-4D97-AF65-F5344CB8AC3E}">
        <p14:creationId xmlns:p14="http://schemas.microsoft.com/office/powerpoint/2010/main" val="10250439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idx="1"/>
          </p:nvPr>
        </p:nvPicPr>
        <p:blipFill>
          <a:blip r:embed="rId2">
            <a:extLst>
              <a:ext uri="{28A0092B-C50C-407E-A947-70E740481C1C}">
                <a14:useLocalDpi xmlns:a14="http://schemas.microsoft.com/office/drawing/2010/main" val="0"/>
              </a:ext>
            </a:extLst>
          </a:blip>
          <a:srcRect t="17104" b="17104"/>
          <a:stretch>
            <a:fillRect/>
          </a:stretch>
        </p:blipFill>
        <p:spPr/>
      </p:pic>
      <p:sp>
        <p:nvSpPr>
          <p:cNvPr id="7" name="Title 1"/>
          <p:cNvSpPr txBox="1">
            <a:spLocks/>
          </p:cNvSpPr>
          <p:nvPr/>
        </p:nvSpPr>
        <p:spPr>
          <a:xfrm>
            <a:off x="386935" y="3176782"/>
            <a:ext cx="10782300" cy="335280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kern="1200" spc="-120" baseline="0">
                <a:solidFill>
                  <a:srgbClr val="FFFFFF"/>
                </a:solidFill>
                <a:latin typeface="+mj-lt"/>
                <a:ea typeface="+mj-ea"/>
                <a:cs typeface="+mj-cs"/>
              </a:defRPr>
            </a:lvl1pPr>
          </a:lstStyle>
          <a:p>
            <a:r>
              <a:rPr lang="en-US" sz="6000" dirty="0" smtClean="0">
                <a:solidFill>
                  <a:schemeClr val="tx1"/>
                </a:solidFill>
                <a:latin typeface="Roboto" pitchFamily="2" charset="0"/>
                <a:ea typeface="Roboto" pitchFamily="2" charset="0"/>
              </a:rPr>
              <a:t>MP RAIR</a:t>
            </a:r>
            <a:endParaRPr lang="en-US" sz="6000" dirty="0">
              <a:solidFill>
                <a:schemeClr val="tx1"/>
              </a:solidFill>
              <a:latin typeface="Roboto" pitchFamily="2" charset="0"/>
              <a:ea typeface="Roboto" pitchFamily="2" charset="0"/>
            </a:endParaRPr>
          </a:p>
        </p:txBody>
      </p:sp>
      <p:sp>
        <p:nvSpPr>
          <p:cNvPr id="8" name="Subtitle 2"/>
          <p:cNvSpPr txBox="1">
            <a:spLocks/>
          </p:cNvSpPr>
          <p:nvPr/>
        </p:nvSpPr>
        <p:spPr>
          <a:xfrm>
            <a:off x="418859" y="6290539"/>
            <a:ext cx="9228201" cy="413917"/>
          </a:xfrm>
          <a:prstGeom prst="rect">
            <a:avLst/>
          </a:prstGeom>
          <a:noFill/>
        </p:spPr>
        <p:txBody>
          <a:bodyPr vert="horz" lIns="91440" tIns="45720" rIns="91440" bIns="45720" rtlCol="0" anchor="t">
            <a:normAutofit/>
          </a:bodyPr>
          <a:lstStyle>
            <a:lvl1pPr marL="0" indent="0" algn="ctr" defTabSz="914400" rtl="0" eaLnBrk="1" latinLnBrk="0" hangingPunct="1">
              <a:lnSpc>
                <a:spcPct val="85000"/>
              </a:lnSpc>
              <a:spcBef>
                <a:spcPts val="800"/>
              </a:spcBef>
              <a:buFont typeface="Arial" pitchFamily="34" charset="0"/>
              <a:buNone/>
              <a:defRPr sz="3200" kern="1200">
                <a:solidFill>
                  <a:schemeClr val="tx1">
                    <a:lumMod val="75000"/>
                    <a:lumOff val="25000"/>
                  </a:schemeClr>
                </a:solidFill>
                <a:latin typeface="+mn-lt"/>
                <a:ea typeface="+mn-ea"/>
                <a:cs typeface="+mn-cs"/>
              </a:defRPr>
            </a:lvl1pPr>
            <a:lvl2pPr marL="457200" indent="0" algn="l" defTabSz="914400" rtl="0" eaLnBrk="1" latinLnBrk="0" hangingPunct="1">
              <a:lnSpc>
                <a:spcPct val="85000"/>
              </a:lnSpc>
              <a:spcBef>
                <a:spcPts val="600"/>
              </a:spcBef>
              <a:buFont typeface="Arial" pitchFamily="34" charset="0"/>
              <a:buNone/>
              <a:defRPr sz="2800" kern="1200">
                <a:solidFill>
                  <a:schemeClr val="tx1">
                    <a:lumMod val="85000"/>
                    <a:lumOff val="15000"/>
                  </a:schemeClr>
                </a:solidFill>
                <a:latin typeface="+mn-lt"/>
                <a:ea typeface="+mn-ea"/>
                <a:cs typeface="+mn-cs"/>
              </a:defRPr>
            </a:lvl2pPr>
            <a:lvl3pPr marL="914400" indent="0" algn="l" defTabSz="914400" rtl="0" eaLnBrk="1" latinLnBrk="0" hangingPunct="1">
              <a:lnSpc>
                <a:spcPct val="85000"/>
              </a:lnSpc>
              <a:spcBef>
                <a:spcPts val="600"/>
              </a:spcBef>
              <a:buFont typeface="Arial" pitchFamily="34" charset="0"/>
              <a:buNone/>
              <a:defRPr sz="2400" i="1" kern="1200">
                <a:solidFill>
                  <a:schemeClr val="tx1">
                    <a:lumMod val="85000"/>
                    <a:lumOff val="15000"/>
                  </a:schemeClr>
                </a:solidFill>
                <a:latin typeface="+mn-lt"/>
                <a:ea typeface="+mn-ea"/>
                <a:cs typeface="+mn-cs"/>
              </a:defRPr>
            </a:lvl3pPr>
            <a:lvl4pPr marL="13716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4pPr>
            <a:lvl5pPr marL="18288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5pPr>
            <a:lvl6pPr marL="22860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6pPr>
            <a:lvl7pPr marL="27432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7pPr>
            <a:lvl8pPr marL="32004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8pPr>
            <a:lvl9pPr marL="3657600" indent="0" algn="l"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9pPr>
          </a:lstStyle>
          <a:p>
            <a:pPr algn="l"/>
            <a:r>
              <a:rPr lang="en-US" sz="1800" dirty="0" smtClean="0">
                <a:solidFill>
                  <a:schemeClr val="tx1"/>
                </a:solidFill>
                <a:latin typeface="Roboto Thin" pitchFamily="2" charset="0"/>
                <a:ea typeface="Roboto Thin" pitchFamily="2" charset="0"/>
              </a:rPr>
              <a:t>MULTI-PURPOSE RESCUE AND INVESTIGATION ROBOT</a:t>
            </a:r>
            <a:endParaRPr lang="en-US" sz="1800" dirty="0">
              <a:solidFill>
                <a:schemeClr val="tx1"/>
              </a:solidFill>
              <a:latin typeface="Roboto Thin" pitchFamily="2" charset="0"/>
              <a:ea typeface="Roboto Thin" pitchFamily="2" charset="0"/>
            </a:endParaRPr>
          </a:p>
        </p:txBody>
      </p:sp>
    </p:spTree>
    <p:extLst>
      <p:ext uri="{BB962C8B-B14F-4D97-AF65-F5344CB8AC3E}">
        <p14:creationId xmlns:p14="http://schemas.microsoft.com/office/powerpoint/2010/main" val="14906605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84607" y="2823410"/>
            <a:ext cx="10096741" cy="1828800"/>
          </a:xfrm>
        </p:spPr>
        <p:txBody>
          <a:bodyPr>
            <a:normAutofit fontScale="70000" lnSpcReduction="20000"/>
          </a:bodyPr>
          <a:lstStyle/>
          <a:p>
            <a:pPr>
              <a:lnSpc>
                <a:spcPct val="120000"/>
              </a:lnSpc>
            </a:pPr>
            <a:r>
              <a:rPr lang="en-US" dirty="0" smtClean="0">
                <a:solidFill>
                  <a:schemeClr val="tx1"/>
                </a:solidFill>
                <a:latin typeface="Roboto Thin" pitchFamily="2" charset="0"/>
                <a:ea typeface="Roboto Thin" pitchFamily="2" charset="0"/>
              </a:rPr>
              <a:t>A SIX WHEELED, UNMANNED, REMOTELY CONTROLLED VEHICLE CAPABLE OF </a:t>
            </a:r>
            <a:r>
              <a:rPr lang="en-US" b="1" dirty="0" smtClean="0">
                <a:solidFill>
                  <a:schemeClr val="tx1"/>
                </a:solidFill>
                <a:latin typeface="Roboto Thin" pitchFamily="2" charset="0"/>
                <a:ea typeface="Roboto Thin" pitchFamily="2" charset="0"/>
              </a:rPr>
              <a:t>MINE SWEEPING AND PINNING DOWN THEIR LOCATION</a:t>
            </a:r>
            <a:r>
              <a:rPr lang="en-US" dirty="0" smtClean="0">
                <a:solidFill>
                  <a:schemeClr val="tx1"/>
                </a:solidFill>
                <a:latin typeface="Roboto Thin" pitchFamily="2" charset="0"/>
                <a:ea typeface="Roboto Thin" pitchFamily="2" charset="0"/>
              </a:rPr>
              <a:t>, </a:t>
            </a:r>
            <a:r>
              <a:rPr lang="en-US" b="1" dirty="0" smtClean="0">
                <a:solidFill>
                  <a:schemeClr val="tx1"/>
                </a:solidFill>
                <a:latin typeface="Roboto Thin" pitchFamily="2" charset="0"/>
                <a:ea typeface="Roboto Thin" pitchFamily="2" charset="0"/>
              </a:rPr>
              <a:t>REMOTE VIDEO TRANSMISSION</a:t>
            </a:r>
            <a:r>
              <a:rPr lang="en-US" dirty="0" smtClean="0">
                <a:solidFill>
                  <a:schemeClr val="tx1"/>
                </a:solidFill>
                <a:latin typeface="Roboto Thin" pitchFamily="2" charset="0"/>
                <a:ea typeface="Roboto Thin" pitchFamily="2" charset="0"/>
              </a:rPr>
              <a:t>, </a:t>
            </a:r>
            <a:r>
              <a:rPr lang="en-US" b="1" dirty="0" smtClean="0">
                <a:solidFill>
                  <a:schemeClr val="tx1"/>
                </a:solidFill>
                <a:latin typeface="Roboto Thin" pitchFamily="2" charset="0"/>
                <a:ea typeface="Roboto Thin" pitchFamily="2" charset="0"/>
              </a:rPr>
              <a:t>TEMPERATURE SENSING</a:t>
            </a:r>
            <a:r>
              <a:rPr lang="en-US" dirty="0" smtClean="0">
                <a:solidFill>
                  <a:schemeClr val="tx1"/>
                </a:solidFill>
                <a:latin typeface="Roboto Thin" pitchFamily="2" charset="0"/>
                <a:ea typeface="Roboto Thin" pitchFamily="2" charset="0"/>
              </a:rPr>
              <a:t>, ETC. AND IS REMOTELY CONTROLLED BY MEANS OF WIRELESS COMMUNICATION…</a:t>
            </a:r>
            <a:endParaRPr lang="en-US" dirty="0">
              <a:solidFill>
                <a:schemeClr val="tx1"/>
              </a:solidFill>
              <a:latin typeface="Roboto Thin" pitchFamily="2" charset="0"/>
              <a:ea typeface="Roboto Thin" pitchFamily="2" charset="0"/>
            </a:endParaRPr>
          </a:p>
        </p:txBody>
      </p:sp>
    </p:spTree>
    <p:extLst>
      <p:ext uri="{BB962C8B-B14F-4D97-AF65-F5344CB8AC3E}">
        <p14:creationId xmlns:p14="http://schemas.microsoft.com/office/powerpoint/2010/main" val="22461247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182" y="5609654"/>
            <a:ext cx="10780776" cy="613283"/>
          </a:xfrm>
        </p:spPr>
        <p:txBody>
          <a:bodyPr/>
          <a:lstStyle/>
          <a:p>
            <a:r>
              <a:rPr lang="en-US" dirty="0" smtClean="0">
                <a:solidFill>
                  <a:schemeClr val="bg1"/>
                </a:solidFill>
                <a:latin typeface="Roboto Thin" pitchFamily="2" charset="0"/>
                <a:ea typeface="Roboto Thin" pitchFamily="2" charset="0"/>
              </a:rPr>
              <a:t>WHEELS</a:t>
            </a:r>
            <a:endParaRPr lang="en-US" dirty="0">
              <a:solidFill>
                <a:schemeClr val="bg1"/>
              </a:solidFill>
              <a:latin typeface="Roboto Thin" pitchFamily="2" charset="0"/>
              <a:ea typeface="Roboto Thin" pitchFamily="2" charset="0"/>
            </a:endParaRPr>
          </a:p>
        </p:txBody>
      </p:sp>
      <p:sp>
        <p:nvSpPr>
          <p:cNvPr id="3" name="Picture Placeholder 2"/>
          <p:cNvSpPr>
            <a:spLocks noGrp="1"/>
          </p:cNvSpPr>
          <p:nvPr>
            <p:ph type="pic" idx="1"/>
          </p:nvPr>
        </p:nvSpPr>
        <p:spPr/>
      </p:sp>
      <p:sp>
        <p:nvSpPr>
          <p:cNvPr id="4" name="Text Placeholder 3"/>
          <p:cNvSpPr>
            <a:spLocks noGrp="1"/>
          </p:cNvSpPr>
          <p:nvPr>
            <p:ph type="body" sz="half" idx="2"/>
          </p:nvPr>
        </p:nvSpPr>
        <p:spPr>
          <a:xfrm>
            <a:off x="633182" y="6148863"/>
            <a:ext cx="9229344" cy="533400"/>
          </a:xfrm>
        </p:spPr>
        <p:txBody>
          <a:bodyPr/>
          <a:lstStyle/>
          <a:p>
            <a:r>
              <a:rPr lang="en-US" dirty="0" smtClean="0">
                <a:latin typeface="Roboto" pitchFamily="2" charset="0"/>
                <a:ea typeface="Roboto" pitchFamily="2" charset="0"/>
              </a:rPr>
              <a:t>3 </a:t>
            </a:r>
            <a:r>
              <a:rPr lang="en-US" b="1" dirty="0" smtClean="0">
                <a:latin typeface="Roboto" pitchFamily="2" charset="0"/>
                <a:ea typeface="Roboto" pitchFamily="2" charset="0"/>
              </a:rPr>
              <a:t>independent</a:t>
            </a:r>
            <a:r>
              <a:rPr lang="en-US" dirty="0" smtClean="0">
                <a:latin typeface="Roboto" pitchFamily="2" charset="0"/>
                <a:ea typeface="Roboto" pitchFamily="2" charset="0"/>
              </a:rPr>
              <a:t> wheels per side (six in total) increase traction. In other words, they provide better grip to the surface on rough terrain…</a:t>
            </a:r>
            <a:endParaRPr lang="en-US" dirty="0">
              <a:latin typeface="Roboto" pitchFamily="2" charset="0"/>
              <a:ea typeface="Roboto" pitchFamily="2" charset="0"/>
            </a:endParaRPr>
          </a:p>
        </p:txBody>
      </p:sp>
    </p:spTree>
    <p:extLst>
      <p:ext uri="{BB962C8B-B14F-4D97-AF65-F5344CB8AC3E}">
        <p14:creationId xmlns:p14="http://schemas.microsoft.com/office/powerpoint/2010/main" val="35630022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7" name="Rectangle 6"/>
          <p:cNvSpPr/>
          <p:nvPr/>
        </p:nvSpPr>
        <p:spPr>
          <a:xfrm>
            <a:off x="609600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96563" y="230659"/>
            <a:ext cx="5544065" cy="461665"/>
          </a:xfrm>
          <a:prstGeom prst="rect">
            <a:avLst/>
          </a:prstGeom>
          <a:noFill/>
        </p:spPr>
        <p:txBody>
          <a:bodyPr wrap="square" rtlCol="0">
            <a:spAutoFit/>
          </a:bodyPr>
          <a:lstStyle/>
          <a:p>
            <a:r>
              <a:rPr lang="en-US" sz="2400" dirty="0" smtClean="0">
                <a:solidFill>
                  <a:schemeClr val="accent1"/>
                </a:solidFill>
                <a:latin typeface="Roboto Thin" pitchFamily="2" charset="0"/>
                <a:ea typeface="Roboto Thin" pitchFamily="2" charset="0"/>
              </a:rPr>
              <a:t>NON-INDEPENDENT</a:t>
            </a:r>
            <a:endParaRPr lang="en-US" sz="2400" dirty="0">
              <a:solidFill>
                <a:schemeClr val="accent1"/>
              </a:solidFill>
              <a:latin typeface="Roboto Thin" pitchFamily="2" charset="0"/>
              <a:ea typeface="Roboto Thin" pitchFamily="2" charset="0"/>
            </a:endParaRPr>
          </a:p>
        </p:txBody>
      </p:sp>
      <p:sp>
        <p:nvSpPr>
          <p:cNvPr id="9" name="TextBox 8"/>
          <p:cNvSpPr txBox="1"/>
          <p:nvPr/>
        </p:nvSpPr>
        <p:spPr>
          <a:xfrm>
            <a:off x="6540409" y="230658"/>
            <a:ext cx="5544065" cy="461665"/>
          </a:xfrm>
          <a:prstGeom prst="rect">
            <a:avLst/>
          </a:prstGeom>
          <a:noFill/>
        </p:spPr>
        <p:txBody>
          <a:bodyPr wrap="square" rtlCol="0">
            <a:spAutoFit/>
          </a:bodyPr>
          <a:lstStyle/>
          <a:p>
            <a:r>
              <a:rPr lang="en-US" sz="2400" dirty="0" smtClean="0">
                <a:latin typeface="Roboto Thin" pitchFamily="2" charset="0"/>
                <a:ea typeface="Roboto Thin" pitchFamily="2" charset="0"/>
              </a:rPr>
              <a:t>INDEPENDENT</a:t>
            </a:r>
            <a:endParaRPr lang="en-US" sz="2400" dirty="0">
              <a:latin typeface="Roboto Thin" pitchFamily="2" charset="0"/>
              <a:ea typeface="Roboto Thin" pitchFamily="2" charset="0"/>
            </a:endParaRPr>
          </a:p>
        </p:txBody>
      </p:sp>
      <p:grpSp>
        <p:nvGrpSpPr>
          <p:cNvPr id="91" name="Group 90"/>
          <p:cNvGrpSpPr/>
          <p:nvPr/>
        </p:nvGrpSpPr>
        <p:grpSpPr>
          <a:xfrm>
            <a:off x="158760" y="2845659"/>
            <a:ext cx="5628658" cy="1496260"/>
            <a:chOff x="807300" y="5190772"/>
            <a:chExt cx="4164750" cy="1107111"/>
          </a:xfrm>
        </p:grpSpPr>
        <p:grpSp>
          <p:nvGrpSpPr>
            <p:cNvPr id="81" name="Group 80"/>
            <p:cNvGrpSpPr/>
            <p:nvPr/>
          </p:nvGrpSpPr>
          <p:grpSpPr>
            <a:xfrm>
              <a:off x="807300" y="5190772"/>
              <a:ext cx="4164750" cy="1045729"/>
              <a:chOff x="807300" y="3171849"/>
              <a:chExt cx="4164750" cy="1045729"/>
            </a:xfrm>
          </p:grpSpPr>
          <p:grpSp>
            <p:nvGrpSpPr>
              <p:cNvPr id="30" name="Group 29"/>
              <p:cNvGrpSpPr/>
              <p:nvPr/>
            </p:nvGrpSpPr>
            <p:grpSpPr>
              <a:xfrm rot="1289150">
                <a:off x="2086562" y="3171849"/>
                <a:ext cx="2533135" cy="675502"/>
                <a:chOff x="1029730" y="3303373"/>
                <a:chExt cx="2533135" cy="675502"/>
              </a:xfrm>
            </p:grpSpPr>
            <p:sp>
              <p:nvSpPr>
                <p:cNvPr id="12" name="Oval 11"/>
                <p:cNvSpPr/>
                <p:nvPr/>
              </p:nvSpPr>
              <p:spPr>
                <a:xfrm>
                  <a:off x="1029730" y="3303373"/>
                  <a:ext cx="675502" cy="67550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1960604" y="3303373"/>
                  <a:ext cx="675502" cy="67550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887363" y="3303373"/>
                  <a:ext cx="675502" cy="67550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a:stCxn id="12" idx="6"/>
                  <a:endCxn id="13" idx="2"/>
                </p:cNvCxnSpPr>
                <p:nvPr/>
              </p:nvCxnSpPr>
              <p:spPr>
                <a:xfrm>
                  <a:off x="1705232" y="3641124"/>
                  <a:ext cx="255372" cy="0"/>
                </a:xfrm>
                <a:prstGeom prst="line">
                  <a:avLst/>
                </a:prstGeom>
                <a:ln>
                  <a:solidFill>
                    <a:schemeClr val="accent1">
                      <a:lumMod val="50000"/>
                    </a:schemeClr>
                  </a:solidFill>
                </a:ln>
              </p:spPr>
              <p:style>
                <a:lnRef idx="3">
                  <a:schemeClr val="accent1"/>
                </a:lnRef>
                <a:fillRef idx="0">
                  <a:schemeClr val="accent1"/>
                </a:fillRef>
                <a:effectRef idx="2">
                  <a:schemeClr val="accent1"/>
                </a:effectRef>
                <a:fontRef idx="minor">
                  <a:schemeClr val="tx1"/>
                </a:fontRef>
              </p:style>
            </p:cxnSp>
            <p:cxnSp>
              <p:nvCxnSpPr>
                <p:cNvPr id="25" name="Straight Connector 24"/>
                <p:cNvCxnSpPr>
                  <a:stCxn id="13" idx="6"/>
                  <a:endCxn id="14" idx="2"/>
                </p:cNvCxnSpPr>
                <p:nvPr/>
              </p:nvCxnSpPr>
              <p:spPr>
                <a:xfrm>
                  <a:off x="2636106" y="3641124"/>
                  <a:ext cx="251257" cy="0"/>
                </a:xfrm>
                <a:prstGeom prst="line">
                  <a:avLst/>
                </a:prstGeom>
                <a:ln>
                  <a:solidFill>
                    <a:schemeClr val="accent1">
                      <a:lumMod val="50000"/>
                    </a:schemeClr>
                  </a:solidFill>
                </a:ln>
              </p:spPr>
              <p:style>
                <a:lnRef idx="3">
                  <a:schemeClr val="accent1"/>
                </a:lnRef>
                <a:fillRef idx="0">
                  <a:schemeClr val="accent1"/>
                </a:fillRef>
                <a:effectRef idx="2">
                  <a:schemeClr val="accent1"/>
                </a:effectRef>
                <a:fontRef idx="minor">
                  <a:schemeClr val="tx1"/>
                </a:fontRef>
              </p:style>
            </p:cxnSp>
            <p:cxnSp>
              <p:nvCxnSpPr>
                <p:cNvPr id="27" name="Straight Connector 26"/>
                <p:cNvCxnSpPr>
                  <a:stCxn id="12" idx="7"/>
                  <a:endCxn id="13" idx="1"/>
                </p:cNvCxnSpPr>
                <p:nvPr/>
              </p:nvCxnSpPr>
              <p:spPr>
                <a:xfrm>
                  <a:off x="1606307" y="3402298"/>
                  <a:ext cx="453222" cy="0"/>
                </a:xfrm>
                <a:prstGeom prst="line">
                  <a:avLst/>
                </a:prstGeom>
                <a:ln>
                  <a:solidFill>
                    <a:schemeClr val="accent1">
                      <a:lumMod val="50000"/>
                    </a:schemeClr>
                  </a:solidFill>
                </a:ln>
              </p:spPr>
              <p:style>
                <a:lnRef idx="3">
                  <a:schemeClr val="accent1"/>
                </a:lnRef>
                <a:fillRef idx="0">
                  <a:schemeClr val="accent1"/>
                </a:fillRef>
                <a:effectRef idx="2">
                  <a:schemeClr val="accent1"/>
                </a:effectRef>
                <a:fontRef idx="minor">
                  <a:schemeClr val="tx1"/>
                </a:fontRef>
              </p:style>
            </p:cxnSp>
            <p:cxnSp>
              <p:nvCxnSpPr>
                <p:cNvPr id="29" name="Straight Connector 28"/>
                <p:cNvCxnSpPr>
                  <a:stCxn id="13" idx="7"/>
                  <a:endCxn id="14" idx="1"/>
                </p:cNvCxnSpPr>
                <p:nvPr/>
              </p:nvCxnSpPr>
              <p:spPr>
                <a:xfrm>
                  <a:off x="2537181" y="3402298"/>
                  <a:ext cx="449107" cy="0"/>
                </a:xfrm>
                <a:prstGeom prst="line">
                  <a:avLst/>
                </a:prstGeom>
                <a:ln>
                  <a:solidFill>
                    <a:schemeClr val="accent1">
                      <a:lumMod val="50000"/>
                    </a:schemeClr>
                  </a:solidFill>
                </a:ln>
              </p:spPr>
              <p:style>
                <a:lnRef idx="3">
                  <a:schemeClr val="accent1"/>
                </a:lnRef>
                <a:fillRef idx="0">
                  <a:schemeClr val="accent1"/>
                </a:fillRef>
                <a:effectRef idx="2">
                  <a:schemeClr val="accent1"/>
                </a:effectRef>
                <a:fontRef idx="minor">
                  <a:schemeClr val="tx1"/>
                </a:fontRef>
              </p:style>
            </p:cxnSp>
          </p:grpSp>
          <p:grpSp>
            <p:nvGrpSpPr>
              <p:cNvPr id="37" name="Group 36"/>
              <p:cNvGrpSpPr/>
              <p:nvPr/>
            </p:nvGrpSpPr>
            <p:grpSpPr>
              <a:xfrm>
                <a:off x="807300" y="3493124"/>
                <a:ext cx="4164750" cy="724454"/>
                <a:chOff x="807300" y="3493124"/>
                <a:chExt cx="4164750" cy="724454"/>
              </a:xfrm>
            </p:grpSpPr>
            <p:sp>
              <p:nvSpPr>
                <p:cNvPr id="31" name="Freeform 30"/>
                <p:cNvSpPr/>
                <p:nvPr/>
              </p:nvSpPr>
              <p:spPr>
                <a:xfrm>
                  <a:off x="1374099" y="3493124"/>
                  <a:ext cx="1152525" cy="723903"/>
                </a:xfrm>
                <a:custGeom>
                  <a:avLst/>
                  <a:gdLst>
                    <a:gd name="connsiteX0" fmla="*/ 0 w 1152525"/>
                    <a:gd name="connsiteY0" fmla="*/ 723903 h 723903"/>
                    <a:gd name="connsiteX1" fmla="*/ 942975 w 1152525"/>
                    <a:gd name="connsiteY1" fmla="*/ 3 h 723903"/>
                    <a:gd name="connsiteX2" fmla="*/ 1152525 w 1152525"/>
                    <a:gd name="connsiteY2" fmla="*/ 714378 h 723903"/>
                  </a:gdLst>
                  <a:ahLst/>
                  <a:cxnLst>
                    <a:cxn ang="0">
                      <a:pos x="connsiteX0" y="connsiteY0"/>
                    </a:cxn>
                    <a:cxn ang="0">
                      <a:pos x="connsiteX1" y="connsiteY1"/>
                    </a:cxn>
                    <a:cxn ang="0">
                      <a:pos x="connsiteX2" y="connsiteY2"/>
                    </a:cxn>
                  </a:cxnLst>
                  <a:rect l="l" t="t" r="r" b="b"/>
                  <a:pathLst>
                    <a:path w="1152525" h="723903">
                      <a:moveTo>
                        <a:pt x="0" y="723903"/>
                      </a:moveTo>
                      <a:cubicBezTo>
                        <a:pt x="375444" y="362746"/>
                        <a:pt x="750888" y="1590"/>
                        <a:pt x="942975" y="3"/>
                      </a:cubicBezTo>
                      <a:cubicBezTo>
                        <a:pt x="1135062" y="-1584"/>
                        <a:pt x="1114425" y="587378"/>
                        <a:pt x="1152525" y="714378"/>
                      </a:cubicBezTo>
                    </a:path>
                  </a:pathLst>
                </a:custGeom>
                <a:ln>
                  <a:solidFill>
                    <a:schemeClr val="accent4">
                      <a:lumMod val="50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cxnSp>
              <p:nvCxnSpPr>
                <p:cNvPr id="33" name="Straight Connector 32"/>
                <p:cNvCxnSpPr/>
                <p:nvPr/>
              </p:nvCxnSpPr>
              <p:spPr>
                <a:xfrm>
                  <a:off x="2526624" y="4205122"/>
                  <a:ext cx="2445426" cy="2548"/>
                </a:xfrm>
                <a:prstGeom prst="line">
                  <a:avLst/>
                </a:prstGeom>
                <a:ln>
                  <a:solidFill>
                    <a:schemeClr val="accent4">
                      <a:lumMod val="50000"/>
                    </a:schemeClr>
                  </a:solidFill>
                </a:ln>
              </p:spPr>
              <p:style>
                <a:lnRef idx="3">
                  <a:schemeClr val="dk1"/>
                </a:lnRef>
                <a:fillRef idx="0">
                  <a:schemeClr val="dk1"/>
                </a:fillRef>
                <a:effectRef idx="2">
                  <a:schemeClr val="dk1"/>
                </a:effectRef>
                <a:fontRef idx="minor">
                  <a:schemeClr val="tx1"/>
                </a:fontRef>
              </p:style>
            </p:cxnSp>
            <p:cxnSp>
              <p:nvCxnSpPr>
                <p:cNvPr id="35" name="Straight Connector 34"/>
                <p:cNvCxnSpPr/>
                <p:nvPr/>
              </p:nvCxnSpPr>
              <p:spPr>
                <a:xfrm>
                  <a:off x="807300" y="4217578"/>
                  <a:ext cx="566799" cy="0"/>
                </a:xfrm>
                <a:prstGeom prst="line">
                  <a:avLst/>
                </a:prstGeom>
                <a:ln>
                  <a:solidFill>
                    <a:schemeClr val="accent4">
                      <a:lumMod val="50000"/>
                    </a:schemeClr>
                  </a:solidFill>
                </a:ln>
              </p:spPr>
              <p:style>
                <a:lnRef idx="3">
                  <a:schemeClr val="dk1"/>
                </a:lnRef>
                <a:fillRef idx="0">
                  <a:schemeClr val="dk1"/>
                </a:fillRef>
                <a:effectRef idx="2">
                  <a:schemeClr val="dk1"/>
                </a:effectRef>
                <a:fontRef idx="minor">
                  <a:schemeClr val="tx1"/>
                </a:fontRef>
              </p:style>
            </p:cxnSp>
          </p:grpSp>
        </p:grpSp>
        <p:sp>
          <p:nvSpPr>
            <p:cNvPr id="84" name="Flowchart: Connector 83"/>
            <p:cNvSpPr/>
            <p:nvPr/>
          </p:nvSpPr>
          <p:spPr>
            <a:xfrm>
              <a:off x="2269259" y="5437658"/>
              <a:ext cx="147676" cy="147676"/>
            </a:xfrm>
            <a:prstGeom prst="flowChartConnector">
              <a:avLst/>
            </a:prstGeom>
            <a:solidFill>
              <a:srgbClr val="92D050">
                <a:alpha val="40000"/>
              </a:srgbClr>
            </a:solidFill>
            <a:ln w="3175">
              <a:noFill/>
            </a:ln>
            <a:effectLst>
              <a:glow rad="127000">
                <a:srgbClr val="92D050">
                  <a:alpha val="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lowchart: Connector 84"/>
            <p:cNvSpPr/>
            <p:nvPr/>
          </p:nvSpPr>
          <p:spPr>
            <a:xfrm>
              <a:off x="3130135" y="5760564"/>
              <a:ext cx="147676" cy="147676"/>
            </a:xfrm>
            <a:prstGeom prst="flowChartConnector">
              <a:avLst/>
            </a:prstGeom>
            <a:solidFill>
              <a:schemeClr val="accent2">
                <a:alpha val="40000"/>
              </a:schemeClr>
            </a:solidFill>
            <a:ln w="3175">
              <a:noFill/>
            </a:ln>
            <a:effectLst>
              <a:glow rad="127000">
                <a:schemeClr val="accent2">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lowchart: Connector 85"/>
            <p:cNvSpPr/>
            <p:nvPr/>
          </p:nvSpPr>
          <p:spPr>
            <a:xfrm>
              <a:off x="4125768" y="6150207"/>
              <a:ext cx="147676" cy="147676"/>
            </a:xfrm>
            <a:prstGeom prst="flowChartConnector">
              <a:avLst/>
            </a:prstGeom>
            <a:solidFill>
              <a:srgbClr val="92D050">
                <a:alpha val="40000"/>
              </a:srgbClr>
            </a:solidFill>
            <a:ln w="3175">
              <a:noFill/>
            </a:ln>
            <a:effectLst>
              <a:glow rad="127000">
                <a:srgbClr val="92D050">
                  <a:alpha val="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0" name="Group 89"/>
          <p:cNvGrpSpPr/>
          <p:nvPr/>
        </p:nvGrpSpPr>
        <p:grpSpPr>
          <a:xfrm>
            <a:off x="6370091" y="2619559"/>
            <a:ext cx="5628658" cy="1714315"/>
            <a:chOff x="7171031" y="5059923"/>
            <a:chExt cx="4164750" cy="1268454"/>
          </a:xfrm>
        </p:grpSpPr>
        <p:grpSp>
          <p:nvGrpSpPr>
            <p:cNvPr id="82" name="Group 81"/>
            <p:cNvGrpSpPr/>
            <p:nvPr/>
          </p:nvGrpSpPr>
          <p:grpSpPr>
            <a:xfrm>
              <a:off x="7171031" y="5059923"/>
              <a:ext cx="4164750" cy="1207072"/>
              <a:chOff x="7171031" y="3041000"/>
              <a:chExt cx="4164750" cy="1207072"/>
            </a:xfrm>
          </p:grpSpPr>
          <p:cxnSp>
            <p:nvCxnSpPr>
              <p:cNvPr id="69" name="Straight Connector 68"/>
              <p:cNvCxnSpPr/>
              <p:nvPr/>
            </p:nvCxnSpPr>
            <p:spPr>
              <a:xfrm>
                <a:off x="9969552" y="3639125"/>
                <a:ext cx="292538" cy="112698"/>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grpSp>
            <p:nvGrpSpPr>
              <p:cNvPr id="80" name="Group 79"/>
              <p:cNvGrpSpPr/>
              <p:nvPr/>
            </p:nvGrpSpPr>
            <p:grpSpPr>
              <a:xfrm>
                <a:off x="7171031" y="3041000"/>
                <a:ext cx="4164750" cy="1207072"/>
                <a:chOff x="7171031" y="3041000"/>
                <a:chExt cx="4164750" cy="1207072"/>
              </a:xfrm>
            </p:grpSpPr>
            <p:grpSp>
              <p:nvGrpSpPr>
                <p:cNvPr id="46" name="Group 45"/>
                <p:cNvGrpSpPr/>
                <p:nvPr/>
              </p:nvGrpSpPr>
              <p:grpSpPr>
                <a:xfrm>
                  <a:off x="7171031" y="3523618"/>
                  <a:ext cx="4164750" cy="724454"/>
                  <a:chOff x="807300" y="3493124"/>
                  <a:chExt cx="4164750" cy="724454"/>
                </a:xfrm>
              </p:grpSpPr>
              <p:sp>
                <p:nvSpPr>
                  <p:cNvPr id="47" name="Freeform 46"/>
                  <p:cNvSpPr/>
                  <p:nvPr/>
                </p:nvSpPr>
                <p:spPr>
                  <a:xfrm>
                    <a:off x="1374099" y="3493124"/>
                    <a:ext cx="1152525" cy="723903"/>
                  </a:xfrm>
                  <a:custGeom>
                    <a:avLst/>
                    <a:gdLst>
                      <a:gd name="connsiteX0" fmla="*/ 0 w 1152525"/>
                      <a:gd name="connsiteY0" fmla="*/ 723903 h 723903"/>
                      <a:gd name="connsiteX1" fmla="*/ 942975 w 1152525"/>
                      <a:gd name="connsiteY1" fmla="*/ 3 h 723903"/>
                      <a:gd name="connsiteX2" fmla="*/ 1152525 w 1152525"/>
                      <a:gd name="connsiteY2" fmla="*/ 714378 h 723903"/>
                    </a:gdLst>
                    <a:ahLst/>
                    <a:cxnLst>
                      <a:cxn ang="0">
                        <a:pos x="connsiteX0" y="connsiteY0"/>
                      </a:cxn>
                      <a:cxn ang="0">
                        <a:pos x="connsiteX1" y="connsiteY1"/>
                      </a:cxn>
                      <a:cxn ang="0">
                        <a:pos x="connsiteX2" y="connsiteY2"/>
                      </a:cxn>
                    </a:cxnLst>
                    <a:rect l="l" t="t" r="r" b="b"/>
                    <a:pathLst>
                      <a:path w="1152525" h="723903">
                        <a:moveTo>
                          <a:pt x="0" y="723903"/>
                        </a:moveTo>
                        <a:cubicBezTo>
                          <a:pt x="375444" y="362746"/>
                          <a:pt x="750888" y="1590"/>
                          <a:pt x="942975" y="3"/>
                        </a:cubicBezTo>
                        <a:cubicBezTo>
                          <a:pt x="1135062" y="-1584"/>
                          <a:pt x="1114425" y="587378"/>
                          <a:pt x="1152525" y="714378"/>
                        </a:cubicBezTo>
                      </a:path>
                    </a:pathLst>
                  </a:custGeom>
                  <a:ln>
                    <a:solidFill>
                      <a:schemeClr val="accent4">
                        <a:lumMod val="50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cxnSp>
                <p:nvCxnSpPr>
                  <p:cNvPr id="48" name="Straight Connector 47"/>
                  <p:cNvCxnSpPr/>
                  <p:nvPr/>
                </p:nvCxnSpPr>
                <p:spPr>
                  <a:xfrm>
                    <a:off x="2526624" y="4205122"/>
                    <a:ext cx="2445426" cy="2548"/>
                  </a:xfrm>
                  <a:prstGeom prst="line">
                    <a:avLst/>
                  </a:prstGeom>
                  <a:ln>
                    <a:solidFill>
                      <a:schemeClr val="accent4">
                        <a:lumMod val="50000"/>
                      </a:schemeClr>
                    </a:solidFill>
                  </a:ln>
                </p:spPr>
                <p:style>
                  <a:lnRef idx="3">
                    <a:schemeClr val="dk1"/>
                  </a:lnRef>
                  <a:fillRef idx="0">
                    <a:schemeClr val="dk1"/>
                  </a:fillRef>
                  <a:effectRef idx="2">
                    <a:schemeClr val="dk1"/>
                  </a:effectRef>
                  <a:fontRef idx="minor">
                    <a:schemeClr val="tx1"/>
                  </a:fontRef>
                </p:style>
              </p:cxnSp>
              <p:cxnSp>
                <p:nvCxnSpPr>
                  <p:cNvPr id="49" name="Straight Connector 48"/>
                  <p:cNvCxnSpPr/>
                  <p:nvPr/>
                </p:nvCxnSpPr>
                <p:spPr>
                  <a:xfrm>
                    <a:off x="807300" y="4217578"/>
                    <a:ext cx="566799" cy="0"/>
                  </a:xfrm>
                  <a:prstGeom prst="line">
                    <a:avLst/>
                  </a:prstGeom>
                  <a:ln>
                    <a:solidFill>
                      <a:schemeClr val="accent4">
                        <a:lumMod val="50000"/>
                      </a:schemeClr>
                    </a:solidFill>
                  </a:ln>
                </p:spPr>
                <p:style>
                  <a:lnRef idx="3">
                    <a:schemeClr val="dk1"/>
                  </a:lnRef>
                  <a:fillRef idx="0">
                    <a:schemeClr val="dk1"/>
                  </a:fillRef>
                  <a:effectRef idx="2">
                    <a:schemeClr val="dk1"/>
                  </a:effectRef>
                  <a:fontRef idx="minor">
                    <a:schemeClr val="tx1"/>
                  </a:fontRef>
                </p:style>
              </p:cxnSp>
            </p:grpSp>
            <p:grpSp>
              <p:nvGrpSpPr>
                <p:cNvPr id="79" name="Group 78"/>
                <p:cNvGrpSpPr/>
                <p:nvPr/>
              </p:nvGrpSpPr>
              <p:grpSpPr>
                <a:xfrm>
                  <a:off x="8410522" y="3041000"/>
                  <a:ext cx="2533135" cy="1200266"/>
                  <a:chOff x="8410522" y="3041000"/>
                  <a:chExt cx="2533135" cy="1200266"/>
                </a:xfrm>
              </p:grpSpPr>
              <p:grpSp>
                <p:nvGrpSpPr>
                  <p:cNvPr id="38" name="Group 37"/>
                  <p:cNvGrpSpPr/>
                  <p:nvPr/>
                </p:nvGrpSpPr>
                <p:grpSpPr>
                  <a:xfrm rot="1289150">
                    <a:off x="8410522" y="3041000"/>
                    <a:ext cx="2533135" cy="1200266"/>
                    <a:chOff x="1029730" y="3149575"/>
                    <a:chExt cx="2533135" cy="1200266"/>
                  </a:xfrm>
                </p:grpSpPr>
                <p:sp>
                  <p:nvSpPr>
                    <p:cNvPr id="39" name="Oval 38"/>
                    <p:cNvSpPr/>
                    <p:nvPr/>
                  </p:nvSpPr>
                  <p:spPr>
                    <a:xfrm>
                      <a:off x="1029730" y="3303373"/>
                      <a:ext cx="675502" cy="675502"/>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1974762" y="3674339"/>
                      <a:ext cx="675502" cy="675502"/>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2887363" y="3303373"/>
                      <a:ext cx="675502" cy="675502"/>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p:cNvCxnSpPr>
                      <a:stCxn id="39" idx="6"/>
                    </p:cNvCxnSpPr>
                    <p:nvPr/>
                  </p:nvCxnSpPr>
                  <p:spPr>
                    <a:xfrm rot="20310850">
                      <a:off x="1717270" y="3574946"/>
                      <a:ext cx="336766" cy="129628"/>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cxnSp>
                  <p:nvCxnSpPr>
                    <p:cNvPr id="44" name="Straight Connector 43"/>
                    <p:cNvCxnSpPr>
                      <a:stCxn id="39" idx="7"/>
                      <a:endCxn id="41" idx="1"/>
                    </p:cNvCxnSpPr>
                    <p:nvPr/>
                  </p:nvCxnSpPr>
                  <p:spPr>
                    <a:xfrm rot="20310850">
                      <a:off x="1654256" y="3149575"/>
                      <a:ext cx="1284084" cy="505446"/>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grpSp>
              <p:cxnSp>
                <p:nvCxnSpPr>
                  <p:cNvPr id="64" name="Straight Connector 63"/>
                  <p:cNvCxnSpPr>
                    <a:endCxn id="40" idx="1"/>
                  </p:cNvCxnSpPr>
                  <p:nvPr/>
                </p:nvCxnSpPr>
                <p:spPr>
                  <a:xfrm flipH="1">
                    <a:off x="9461321" y="3389306"/>
                    <a:ext cx="84629" cy="192210"/>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cxnSp>
                <p:nvCxnSpPr>
                  <p:cNvPr id="72" name="Straight Connector 71"/>
                  <p:cNvCxnSpPr/>
                  <p:nvPr/>
                </p:nvCxnSpPr>
                <p:spPr>
                  <a:xfrm flipH="1">
                    <a:off x="9909273" y="3571792"/>
                    <a:ext cx="81364" cy="184793"/>
                  </a:xfrm>
                  <a:prstGeom prst="line">
                    <a:avLst/>
                  </a:prstGeom>
                  <a:ln>
                    <a:solidFill>
                      <a:schemeClr val="tx1">
                        <a:lumMod val="95000"/>
                        <a:lumOff val="5000"/>
                      </a:schemeClr>
                    </a:solidFill>
                  </a:ln>
                </p:spPr>
                <p:style>
                  <a:lnRef idx="3">
                    <a:schemeClr val="accent1"/>
                  </a:lnRef>
                  <a:fillRef idx="0">
                    <a:schemeClr val="accent1"/>
                  </a:fillRef>
                  <a:effectRef idx="2">
                    <a:schemeClr val="accent1"/>
                  </a:effectRef>
                  <a:fontRef idx="minor">
                    <a:schemeClr val="tx1"/>
                  </a:fontRef>
                </p:style>
              </p:cxnSp>
            </p:grpSp>
          </p:grpSp>
        </p:grpSp>
        <p:sp>
          <p:nvSpPr>
            <p:cNvPr id="87" name="Flowchart: Connector 86"/>
            <p:cNvSpPr/>
            <p:nvPr/>
          </p:nvSpPr>
          <p:spPr>
            <a:xfrm>
              <a:off x="8613419" y="5461227"/>
              <a:ext cx="147676" cy="147676"/>
            </a:xfrm>
            <a:prstGeom prst="flowChartConnector">
              <a:avLst/>
            </a:prstGeom>
            <a:solidFill>
              <a:schemeClr val="tx1">
                <a:alpha val="40000"/>
              </a:schemeClr>
            </a:solidFill>
            <a:ln w="3175">
              <a:noFill/>
            </a:ln>
            <a:effectLst>
              <a:glow rad="127000">
                <a:schemeClr val="tx1">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lowchart: Connector 87"/>
            <p:cNvSpPr/>
            <p:nvPr/>
          </p:nvSpPr>
          <p:spPr>
            <a:xfrm>
              <a:off x="10507294" y="6180701"/>
              <a:ext cx="147676" cy="147676"/>
            </a:xfrm>
            <a:prstGeom prst="flowChartConnector">
              <a:avLst/>
            </a:prstGeom>
            <a:solidFill>
              <a:schemeClr val="tx1">
                <a:alpha val="40000"/>
              </a:schemeClr>
            </a:solidFill>
            <a:ln w="3175">
              <a:noFill/>
            </a:ln>
            <a:effectLst>
              <a:glow rad="127000">
                <a:schemeClr val="tx1">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lowchart: Connector 88"/>
            <p:cNvSpPr/>
            <p:nvPr/>
          </p:nvSpPr>
          <p:spPr>
            <a:xfrm>
              <a:off x="9487548" y="6180701"/>
              <a:ext cx="147676" cy="147676"/>
            </a:xfrm>
            <a:prstGeom prst="flowChartConnector">
              <a:avLst/>
            </a:prstGeom>
            <a:solidFill>
              <a:schemeClr val="tx1">
                <a:alpha val="40000"/>
              </a:schemeClr>
            </a:solidFill>
            <a:ln w="3175">
              <a:noFill/>
            </a:ln>
            <a:effectLst>
              <a:glow rad="127000">
                <a:schemeClr val="tx1">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2" name="TextBox 91"/>
          <p:cNvSpPr txBox="1"/>
          <p:nvPr/>
        </p:nvSpPr>
        <p:spPr>
          <a:xfrm>
            <a:off x="296563" y="4714101"/>
            <a:ext cx="5490855" cy="646331"/>
          </a:xfrm>
          <a:prstGeom prst="rect">
            <a:avLst/>
          </a:prstGeom>
          <a:noFill/>
        </p:spPr>
        <p:txBody>
          <a:bodyPr wrap="square" rtlCol="0">
            <a:spAutoFit/>
          </a:bodyPr>
          <a:lstStyle/>
          <a:p>
            <a:r>
              <a:rPr lang="en-US" dirty="0" smtClean="0">
                <a:solidFill>
                  <a:schemeClr val="accent1"/>
                </a:solidFill>
              </a:rPr>
              <a:t>SOME WHEELS FAIL TO GET IN CONTACT WITH THE SURFACE.</a:t>
            </a:r>
            <a:endParaRPr lang="en-US" dirty="0">
              <a:solidFill>
                <a:schemeClr val="accent1"/>
              </a:solidFill>
            </a:endParaRPr>
          </a:p>
        </p:txBody>
      </p:sp>
      <p:sp>
        <p:nvSpPr>
          <p:cNvPr id="93" name="TextBox 92"/>
          <p:cNvSpPr txBox="1"/>
          <p:nvPr/>
        </p:nvSpPr>
        <p:spPr>
          <a:xfrm>
            <a:off x="6398572" y="4713311"/>
            <a:ext cx="5490855" cy="1477328"/>
          </a:xfrm>
          <a:prstGeom prst="rect">
            <a:avLst/>
          </a:prstGeom>
          <a:noFill/>
        </p:spPr>
        <p:txBody>
          <a:bodyPr wrap="square" rtlCol="0">
            <a:spAutoFit/>
          </a:bodyPr>
          <a:lstStyle/>
          <a:p>
            <a:r>
              <a:rPr lang="en-US" dirty="0" smtClean="0"/>
              <a:t>ALL WHEELS ARE IN CONTACT WITH THE SURFACE. THUS, INCREASING TRACTION. </a:t>
            </a:r>
          </a:p>
          <a:p>
            <a:endParaRPr lang="en-US" dirty="0"/>
          </a:p>
          <a:p>
            <a:r>
              <a:rPr lang="en-US" dirty="0" smtClean="0"/>
              <a:t>THIS MAKES IT EASIER FOR THE VEHICLE TO GO OVER ROCKS AND BUMPS ON THE SURFACE.</a:t>
            </a:r>
            <a:endParaRPr lang="en-US" dirty="0"/>
          </a:p>
        </p:txBody>
      </p:sp>
    </p:spTree>
    <p:extLst>
      <p:ext uri="{BB962C8B-B14F-4D97-AF65-F5344CB8AC3E}">
        <p14:creationId xmlns:p14="http://schemas.microsoft.com/office/powerpoint/2010/main" val="30096450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211" y="2592284"/>
            <a:ext cx="10772775" cy="1658198"/>
          </a:xfrm>
        </p:spPr>
        <p:txBody>
          <a:bodyPr/>
          <a:lstStyle/>
          <a:p>
            <a:pPr algn="ctr"/>
            <a:r>
              <a:rPr lang="en-US" dirty="0" smtClean="0">
                <a:solidFill>
                  <a:schemeClr val="tx1"/>
                </a:solidFill>
                <a:latin typeface="Roboto Thin" pitchFamily="2" charset="0"/>
                <a:ea typeface="Roboto Thin" pitchFamily="2" charset="0"/>
              </a:rPr>
              <a:t>Bosnia and Herzegovina…</a:t>
            </a:r>
            <a:endParaRPr lang="en-US" dirty="0">
              <a:solidFill>
                <a:schemeClr val="tx1"/>
              </a:solidFill>
              <a:latin typeface="Roboto Thin" pitchFamily="2" charset="0"/>
              <a:ea typeface="Roboto Thin" pitchFamily="2" charset="0"/>
            </a:endParaRPr>
          </a:p>
        </p:txBody>
      </p:sp>
    </p:spTree>
    <p:extLst>
      <p:ext uri="{BB962C8B-B14F-4D97-AF65-F5344CB8AC3E}">
        <p14:creationId xmlns:p14="http://schemas.microsoft.com/office/powerpoint/2010/main" val="21192156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9224" y="5346478"/>
            <a:ext cx="10780776" cy="613283"/>
          </a:xfrm>
        </p:spPr>
        <p:txBody>
          <a:bodyPr/>
          <a:lstStyle/>
          <a:p>
            <a:r>
              <a:rPr lang="en-US" dirty="0" smtClean="0">
                <a:solidFill>
                  <a:schemeClr val="bg1"/>
                </a:solidFill>
                <a:latin typeface="Roboto Thin" pitchFamily="2" charset="0"/>
                <a:ea typeface="Roboto Thin" pitchFamily="2" charset="0"/>
              </a:rPr>
              <a:t>BOSNIAN  WAR</a:t>
            </a:r>
            <a:endParaRPr lang="en-US" dirty="0">
              <a:solidFill>
                <a:schemeClr val="bg1"/>
              </a:solidFill>
              <a:latin typeface="Roboto Thin" pitchFamily="2" charset="0"/>
              <a:ea typeface="Roboto Thin" pitchFamily="2" charset="0"/>
            </a:endParaRPr>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17089" b="17089"/>
          <a:stretch>
            <a:fillRect/>
          </a:stretch>
        </p:blipFill>
        <p:spPr/>
      </p:pic>
      <p:sp>
        <p:nvSpPr>
          <p:cNvPr id="4" name="Text Placeholder 3"/>
          <p:cNvSpPr>
            <a:spLocks noGrp="1"/>
          </p:cNvSpPr>
          <p:nvPr>
            <p:ph type="body" sz="half" idx="2"/>
          </p:nvPr>
        </p:nvSpPr>
        <p:spPr>
          <a:xfrm>
            <a:off x="676656" y="5861608"/>
            <a:ext cx="9229344" cy="948265"/>
          </a:xfrm>
        </p:spPr>
        <p:txBody>
          <a:bodyPr>
            <a:noAutofit/>
          </a:bodyPr>
          <a:lstStyle/>
          <a:p>
            <a:r>
              <a:rPr lang="en-US" dirty="0">
                <a:latin typeface="Roboto Thin" pitchFamily="2" charset="0"/>
                <a:ea typeface="Roboto Thin" pitchFamily="2" charset="0"/>
              </a:rPr>
              <a:t>The </a:t>
            </a:r>
            <a:r>
              <a:rPr lang="en-US" b="1" dirty="0">
                <a:latin typeface="Roboto Thin" pitchFamily="2" charset="0"/>
                <a:ea typeface="Roboto Thin" pitchFamily="2" charset="0"/>
              </a:rPr>
              <a:t>Bosnian War</a:t>
            </a:r>
            <a:r>
              <a:rPr lang="en-US" dirty="0">
                <a:latin typeface="Roboto Thin" pitchFamily="2" charset="0"/>
                <a:ea typeface="Roboto Thin" pitchFamily="2" charset="0"/>
              </a:rPr>
              <a:t> </a:t>
            </a:r>
            <a:r>
              <a:rPr lang="en-US" dirty="0" smtClean="0">
                <a:latin typeface="Roboto Thin" pitchFamily="2" charset="0"/>
                <a:ea typeface="Roboto Thin" pitchFamily="2" charset="0"/>
              </a:rPr>
              <a:t>was </a:t>
            </a:r>
            <a:r>
              <a:rPr lang="en-US" dirty="0">
                <a:latin typeface="Roboto Thin" pitchFamily="2" charset="0"/>
                <a:ea typeface="Roboto Thin" pitchFamily="2" charset="0"/>
              </a:rPr>
              <a:t>an international armed conflict that took place in Bosnia and Herzegovina between 1 March 1992 and 14 December 1995. </a:t>
            </a:r>
            <a:r>
              <a:rPr lang="en-US" dirty="0" smtClean="0">
                <a:latin typeface="Roboto Thin" pitchFamily="2" charset="0"/>
                <a:ea typeface="Roboto Thin" pitchFamily="2" charset="0"/>
              </a:rPr>
              <a:t>The </a:t>
            </a:r>
            <a:r>
              <a:rPr lang="en-US" dirty="0">
                <a:latin typeface="Roboto Thin" pitchFamily="2" charset="0"/>
                <a:ea typeface="Roboto Thin" pitchFamily="2" charset="0"/>
              </a:rPr>
              <a:t>main belligerents were the forces of the Republic of Bosnia and Herzegovina and those of the self-proclaimed Bosnian Serb and Bosnian Croat entities within Bosnia and Herzegovina, Republika Srpska and Herzeg-Bosnia, who were led and supplied by Serbia and Croatia </a:t>
            </a:r>
            <a:r>
              <a:rPr lang="en-US" dirty="0" smtClean="0">
                <a:latin typeface="Roboto Thin" pitchFamily="2" charset="0"/>
                <a:ea typeface="Roboto Thin" pitchFamily="2" charset="0"/>
              </a:rPr>
              <a:t>respectively.</a:t>
            </a:r>
            <a:endParaRPr lang="en-US" dirty="0">
              <a:latin typeface="Roboto Thin" pitchFamily="2" charset="0"/>
              <a:ea typeface="Roboto Thin" pitchFamily="2" charset="0"/>
            </a:endParaRPr>
          </a:p>
        </p:txBody>
      </p:sp>
    </p:spTree>
    <p:extLst>
      <p:ext uri="{BB962C8B-B14F-4D97-AF65-F5344CB8AC3E}">
        <p14:creationId xmlns:p14="http://schemas.microsoft.com/office/powerpoint/2010/main" val="39087134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latin typeface="Roboto Thin" pitchFamily="2" charset="0"/>
                <a:ea typeface="Roboto Thin" pitchFamily="2" charset="0"/>
              </a:rPr>
              <a:t>LAND MINES IN BOSNIA</a:t>
            </a:r>
            <a:endParaRPr lang="en-US" dirty="0">
              <a:solidFill>
                <a:schemeClr val="bg1"/>
              </a:solidFill>
              <a:latin typeface="Roboto Thin" pitchFamily="2" charset="0"/>
              <a:ea typeface="Roboto Thin" pitchFamily="2"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499623"/>
            <a:ext cx="7616859" cy="8177610"/>
          </a:xfrm>
        </p:spPr>
      </p:pic>
      <p:sp>
        <p:nvSpPr>
          <p:cNvPr id="4" name="Text Placeholder 3"/>
          <p:cNvSpPr>
            <a:spLocks noGrp="1"/>
          </p:cNvSpPr>
          <p:nvPr>
            <p:ph type="body" sz="half" idx="2"/>
          </p:nvPr>
        </p:nvSpPr>
        <p:spPr/>
        <p:txBody>
          <a:bodyPr/>
          <a:lstStyle/>
          <a:p>
            <a:r>
              <a:rPr lang="en-US" dirty="0" smtClean="0">
                <a:latin typeface="Roboto Thin" pitchFamily="2" charset="0"/>
                <a:ea typeface="Roboto Thin" pitchFamily="2" charset="0"/>
              </a:rPr>
              <a:t>As an after effect of the war land mines laid by all combatants remained leaving Bosnia and Herzegovina with one of the most severe land mine problems of the world.</a:t>
            </a:r>
            <a:endParaRPr lang="en-US" dirty="0">
              <a:latin typeface="Roboto Thin" pitchFamily="2" charset="0"/>
              <a:ea typeface="Roboto Thin" pitchFamily="2" charset="0"/>
            </a:endParaRPr>
          </a:p>
        </p:txBody>
      </p:sp>
    </p:spTree>
    <p:extLst>
      <p:ext uri="{BB962C8B-B14F-4D97-AF65-F5344CB8AC3E}">
        <p14:creationId xmlns:p14="http://schemas.microsoft.com/office/powerpoint/2010/main" val="25972405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p:cNvPicPr>
            <a:picLocks noGrp="1" noChangeAspect="1"/>
          </p:cNvPicPr>
          <p:nvPr>
            <p:ph type="pic" idx="1"/>
          </p:nvPr>
        </p:nvPicPr>
        <p:blipFill>
          <a:blip r:embed="rId2">
            <a:extLst>
              <a:ext uri="{28A0092B-C50C-407E-A947-70E740481C1C}">
                <a14:useLocalDpi xmlns:a14="http://schemas.microsoft.com/office/drawing/2010/main" val="0"/>
              </a:ext>
            </a:extLst>
          </a:blip>
          <a:srcRect l="2555" r="2555"/>
          <a:stretch>
            <a:fillRect/>
          </a:stretch>
        </p:blipFill>
        <p:spPr/>
      </p:pic>
      <p:sp>
        <p:nvSpPr>
          <p:cNvPr id="7" name="Text Placeholder 6"/>
          <p:cNvSpPr>
            <a:spLocks noGrp="1"/>
          </p:cNvSpPr>
          <p:nvPr>
            <p:ph type="body" sz="half" idx="2"/>
          </p:nvPr>
        </p:nvSpPr>
        <p:spPr>
          <a:xfrm>
            <a:off x="676655" y="5731497"/>
            <a:ext cx="9985059" cy="886120"/>
          </a:xfrm>
        </p:spPr>
        <p:txBody>
          <a:bodyPr>
            <a:normAutofit fontScale="92500"/>
          </a:bodyPr>
          <a:lstStyle/>
          <a:p>
            <a:r>
              <a:rPr lang="en-US" sz="1800" dirty="0">
                <a:latin typeface="Roboto Thin" pitchFamily="2" charset="0"/>
                <a:ea typeface="Roboto Thin" pitchFamily="2" charset="0"/>
              </a:rPr>
              <a:t>220,000 land mines and unexploded munitions </a:t>
            </a:r>
            <a:r>
              <a:rPr lang="en-US" sz="1800" dirty="0" smtClean="0">
                <a:latin typeface="Roboto Thin" pitchFamily="2" charset="0"/>
                <a:ea typeface="Roboto Thin" pitchFamily="2" charset="0"/>
              </a:rPr>
              <a:t>remain </a:t>
            </a:r>
            <a:r>
              <a:rPr lang="en-US" sz="1800" dirty="0">
                <a:latin typeface="Roboto Thin" pitchFamily="2" charset="0"/>
                <a:ea typeface="Roboto Thin" pitchFamily="2" charset="0"/>
              </a:rPr>
              <a:t>scattered in 13,077 locations. A total of 1,755 </a:t>
            </a:r>
            <a:r>
              <a:rPr lang="en-US" sz="1800" dirty="0" smtClean="0">
                <a:latin typeface="Roboto Thin" pitchFamily="2" charset="0"/>
                <a:ea typeface="Roboto Thin" pitchFamily="2" charset="0"/>
              </a:rPr>
              <a:t>km².</a:t>
            </a:r>
          </a:p>
          <a:p>
            <a:r>
              <a:rPr lang="en-US" sz="1800" dirty="0" smtClean="0">
                <a:latin typeface="Roboto Thin" pitchFamily="2" charset="0"/>
                <a:ea typeface="Roboto Thin" pitchFamily="2" charset="0"/>
              </a:rPr>
              <a:t>(</a:t>
            </a:r>
            <a:r>
              <a:rPr lang="en-US" sz="1800" dirty="0">
                <a:latin typeface="Roboto Thin" pitchFamily="2" charset="0"/>
                <a:ea typeface="Roboto Thin" pitchFamily="2" charset="0"/>
              </a:rPr>
              <a:t>3,4% of the </a:t>
            </a:r>
            <a:r>
              <a:rPr lang="en-US" sz="1800" dirty="0" smtClean="0">
                <a:latin typeface="Roboto Thin" pitchFamily="2" charset="0"/>
                <a:ea typeface="Roboto Thin" pitchFamily="2" charset="0"/>
              </a:rPr>
              <a:t>Bosnia's whole territory</a:t>
            </a:r>
            <a:r>
              <a:rPr lang="en-US" sz="1800" dirty="0" smtClean="0">
                <a:latin typeface="Roboto Thin" pitchFamily="2" charset="0"/>
                <a:ea typeface="Roboto Thin" pitchFamily="2" charset="0"/>
              </a:rPr>
              <a:t>)</a:t>
            </a:r>
            <a:endParaRPr lang="en-US" sz="1800" dirty="0">
              <a:latin typeface="Roboto Thin" pitchFamily="2" charset="0"/>
              <a:ea typeface="Roboto Thin" pitchFamily="2" charset="0"/>
            </a:endParaRPr>
          </a:p>
        </p:txBody>
      </p:sp>
    </p:spTree>
    <p:extLst>
      <p:ext uri="{BB962C8B-B14F-4D97-AF65-F5344CB8AC3E}">
        <p14:creationId xmlns:p14="http://schemas.microsoft.com/office/powerpoint/2010/main" val="53564798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1013" y="332459"/>
            <a:ext cx="9228201" cy="591368"/>
          </a:xfrm>
        </p:spPr>
        <p:txBody>
          <a:bodyPr>
            <a:noAutofit/>
          </a:bodyPr>
          <a:lstStyle/>
          <a:p>
            <a:r>
              <a:rPr lang="en-US" sz="4000" dirty="0" smtClean="0">
                <a:solidFill>
                  <a:schemeClr val="bg1"/>
                </a:solidFill>
                <a:latin typeface="Roboto Thin" pitchFamily="2" charset="0"/>
                <a:ea typeface="Roboto Thin" pitchFamily="2" charset="0"/>
              </a:rPr>
              <a:t>CASUALTIES</a:t>
            </a:r>
          </a:p>
        </p:txBody>
      </p:sp>
      <p:graphicFrame>
        <p:nvGraphicFramePr>
          <p:cNvPr id="4" name="Table 3"/>
          <p:cNvGraphicFramePr>
            <a:graphicFrameLocks noGrp="1"/>
          </p:cNvGraphicFramePr>
          <p:nvPr>
            <p:extLst>
              <p:ext uri="{D42A27DB-BD31-4B8C-83A1-F6EECF244321}">
                <p14:modId xmlns:p14="http://schemas.microsoft.com/office/powerpoint/2010/main" val="962056121"/>
              </p:ext>
            </p:extLst>
          </p:nvPr>
        </p:nvGraphicFramePr>
        <p:xfrm>
          <a:off x="281013" y="1115818"/>
          <a:ext cx="11596760" cy="5172696"/>
        </p:xfrm>
        <a:graphic>
          <a:graphicData uri="http://schemas.openxmlformats.org/drawingml/2006/table">
            <a:tbl>
              <a:tblPr/>
              <a:tblGrid>
                <a:gridCol w="2899190"/>
                <a:gridCol w="2899190"/>
                <a:gridCol w="2899190"/>
                <a:gridCol w="2899190"/>
              </a:tblGrid>
              <a:tr h="287372">
                <a:tc gridSpan="4">
                  <a:txBody>
                    <a:bodyPr/>
                    <a:lstStyle/>
                    <a:p>
                      <a:pPr algn="ctr"/>
                      <a:r>
                        <a:rPr lang="en-US" sz="1000" dirty="0">
                          <a:effectLst/>
                        </a:rPr>
                        <a:t>Land mine casualties in Bosnia and Herzegovina 1996-2009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hMerge="1">
                  <a:txBody>
                    <a:bodyPr/>
                    <a:lstStyle/>
                    <a:p>
                      <a:endParaRPr lang="en-US"/>
                    </a:p>
                  </a:txBody>
                  <a:tcPr/>
                </a:tc>
                <a:tc hMerge="1">
                  <a:txBody>
                    <a:bodyPr/>
                    <a:lstStyle/>
                    <a:p>
                      <a:endParaRPr lang="en-US"/>
                    </a:p>
                  </a:txBody>
                  <a:tcPr/>
                </a:tc>
                <a:tc hMerge="1">
                  <a:txBody>
                    <a:bodyPr/>
                    <a:lstStyle/>
                    <a:p>
                      <a:endParaRPr lang="en-US"/>
                    </a:p>
                  </a:txBody>
                  <a:tcPr/>
                </a:tc>
              </a:tr>
              <a:tr h="287372">
                <a:tc>
                  <a:txBody>
                    <a:bodyPr/>
                    <a:lstStyle/>
                    <a:p>
                      <a:pPr algn="ctr"/>
                      <a:r>
                        <a:rPr lang="en-US" sz="1000" dirty="0">
                          <a:effectLst/>
                        </a:rPr>
                        <a:t>Year</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000" dirty="0">
                          <a:effectLst/>
                        </a:rPr>
                        <a:t>Killed</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000" dirty="0">
                          <a:effectLst/>
                        </a:rPr>
                        <a:t>Injured</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n-US" sz="1000" dirty="0">
                          <a:effectLst/>
                        </a:rPr>
                        <a:t>Total</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r>
              <a:tr h="287372">
                <a:tc>
                  <a:txBody>
                    <a:bodyPr/>
                    <a:lstStyle/>
                    <a:p>
                      <a:r>
                        <a:rPr lang="en-US" sz="1000">
                          <a:effectLst/>
                        </a:rPr>
                        <a:t>1996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110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552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662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1997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88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202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290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1998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60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80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149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1999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38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57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95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2000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35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65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100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2001</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dirty="0">
                          <a:effectLst/>
                        </a:rPr>
                        <a:t>32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55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87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2002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26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46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72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2003</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23</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31</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54</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2004</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27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43</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2005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2006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35</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2007</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22</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30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a:effectLst/>
                        </a:rPr>
                        <a:t>2008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20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39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smtClean="0">
                          <a:effectLst/>
                        </a:rPr>
                        <a:t>2009</a:t>
                      </a:r>
                      <a:endParaRPr lang="en-US" sz="1000" dirty="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19</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28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dirty="0">
                          <a:effectLst/>
                        </a:rPr>
                        <a:t>2010</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6</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8</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a:effectLst/>
                        </a:rPr>
                        <a:t>14</a:t>
                      </a: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287372">
                <a:tc>
                  <a:txBody>
                    <a:bodyPr/>
                    <a:lstStyle/>
                    <a:p>
                      <a:r>
                        <a:rPr lang="en-US" sz="1000" b="1">
                          <a:effectLst/>
                        </a:rPr>
                        <a:t>Totals</a:t>
                      </a:r>
                      <a:endParaRPr lang="en-US" sz="100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b="1">
                          <a:effectLst/>
                        </a:rPr>
                        <a:t>498</a:t>
                      </a:r>
                      <a:endParaRPr lang="en-US" sz="100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b="1">
                          <a:effectLst/>
                        </a:rPr>
                        <a:t>1,210</a:t>
                      </a:r>
                      <a:endParaRPr lang="en-US" sz="100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n-US" sz="1000" b="1" dirty="0">
                          <a:effectLst/>
                        </a:rPr>
                        <a:t>1,717</a:t>
                      </a:r>
                      <a:endParaRPr lang="en-US" sz="1000" dirty="0">
                        <a:effectLst/>
                      </a:endParaRPr>
                    </a:p>
                  </a:txBody>
                  <a:tcPr marL="52321" marR="52321" marT="26161" marB="26161"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bl>
          </a:graphicData>
        </a:graphic>
      </p:graphicFrame>
      <p:sp>
        <p:nvSpPr>
          <p:cNvPr id="2" name="TextBox 1"/>
          <p:cNvSpPr txBox="1"/>
          <p:nvPr/>
        </p:nvSpPr>
        <p:spPr>
          <a:xfrm>
            <a:off x="192782" y="6352674"/>
            <a:ext cx="11590145" cy="369332"/>
          </a:xfrm>
          <a:prstGeom prst="rect">
            <a:avLst/>
          </a:prstGeom>
          <a:noFill/>
        </p:spPr>
        <p:txBody>
          <a:bodyPr wrap="square" rtlCol="0">
            <a:spAutoFit/>
          </a:bodyPr>
          <a:lstStyle/>
          <a:p>
            <a:r>
              <a:rPr lang="en-US" dirty="0" smtClean="0">
                <a:solidFill>
                  <a:schemeClr val="bg1"/>
                </a:solidFill>
              </a:rPr>
              <a:t>Source: </a:t>
            </a:r>
            <a:r>
              <a:rPr lang="en-US" dirty="0"/>
              <a:t>Land mine contamination in Bosnia and </a:t>
            </a:r>
            <a:r>
              <a:rPr lang="en-US" dirty="0" smtClean="0"/>
              <a:t>Herzegovina, Wikipedia. </a:t>
            </a:r>
            <a:r>
              <a:rPr lang="en-US" dirty="0"/>
              <a:t>14:40, 10 August </a:t>
            </a:r>
            <a:r>
              <a:rPr lang="en-US" dirty="0" smtClean="0"/>
              <a:t>2012.‎ </a:t>
            </a:r>
            <a:endParaRPr lang="en-US" dirty="0"/>
          </a:p>
        </p:txBody>
      </p:sp>
    </p:spTree>
    <p:extLst>
      <p:ext uri="{BB962C8B-B14F-4D97-AF65-F5344CB8AC3E}">
        <p14:creationId xmlns:p14="http://schemas.microsoft.com/office/powerpoint/2010/main" val="26755627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4277" y="2745721"/>
            <a:ext cx="9228201" cy="1645920"/>
          </a:xfrm>
        </p:spPr>
        <p:txBody>
          <a:bodyPr>
            <a:normAutofit/>
          </a:bodyPr>
          <a:lstStyle/>
          <a:p>
            <a:pPr algn="ctr"/>
            <a:r>
              <a:rPr lang="en-US" sz="5400" dirty="0" smtClean="0">
                <a:solidFill>
                  <a:schemeClr val="tx1"/>
                </a:solidFill>
                <a:latin typeface="Roboto" pitchFamily="2" charset="0"/>
                <a:ea typeface="Roboto" pitchFamily="2" charset="0"/>
              </a:rPr>
              <a:t>Mine Sweeping…</a:t>
            </a:r>
          </a:p>
          <a:p>
            <a:pPr algn="ctr"/>
            <a:endParaRPr lang="en-US" sz="5400" dirty="0">
              <a:solidFill>
                <a:schemeClr val="tx1"/>
              </a:solidFill>
              <a:latin typeface="Roboto" pitchFamily="2" charset="0"/>
              <a:ea typeface="Roboto" pitchFamily="2" charset="0"/>
            </a:endParaRPr>
          </a:p>
        </p:txBody>
      </p:sp>
      <p:sp>
        <p:nvSpPr>
          <p:cNvPr id="4" name="TextBox 3"/>
          <p:cNvSpPr txBox="1"/>
          <p:nvPr/>
        </p:nvSpPr>
        <p:spPr>
          <a:xfrm>
            <a:off x="2791749" y="3478491"/>
            <a:ext cx="45719" cy="369332"/>
          </a:xfrm>
          <a:prstGeom prst="rect">
            <a:avLst/>
          </a:prstGeom>
          <a:noFill/>
        </p:spPr>
        <p:txBody>
          <a:bodyPr wrap="square" rtlCol="0">
            <a:spAutoFit/>
          </a:bodyPr>
          <a:lstStyle/>
          <a:p>
            <a:endParaRPr lang="en-US" dirty="0"/>
          </a:p>
        </p:txBody>
      </p:sp>
      <p:sp>
        <p:nvSpPr>
          <p:cNvPr id="5" name="TextBox 4"/>
          <p:cNvSpPr txBox="1"/>
          <p:nvPr/>
        </p:nvSpPr>
        <p:spPr>
          <a:xfrm>
            <a:off x="1540043" y="3384015"/>
            <a:ext cx="8531372" cy="369332"/>
          </a:xfrm>
          <a:prstGeom prst="rect">
            <a:avLst/>
          </a:prstGeom>
          <a:noFill/>
        </p:spPr>
        <p:txBody>
          <a:bodyPr wrap="square" rtlCol="0">
            <a:spAutoFit/>
          </a:bodyPr>
          <a:lstStyle/>
          <a:p>
            <a:r>
              <a:rPr lang="en-US" dirty="0" smtClean="0">
                <a:latin typeface="Roboto Thin" pitchFamily="2" charset="0"/>
                <a:ea typeface="Roboto Thin" pitchFamily="2" charset="0"/>
              </a:rPr>
              <a:t>The </a:t>
            </a:r>
            <a:r>
              <a:rPr lang="en-US" dirty="0">
                <a:latin typeface="Roboto Thin" pitchFamily="2" charset="0"/>
                <a:ea typeface="Roboto Thin" pitchFamily="2" charset="0"/>
              </a:rPr>
              <a:t>process of </a:t>
            </a:r>
            <a:r>
              <a:rPr lang="en-US" dirty="0" smtClean="0">
                <a:latin typeface="Roboto Thin" pitchFamily="2" charset="0"/>
                <a:ea typeface="Roboto Thin" pitchFamily="2" charset="0"/>
              </a:rPr>
              <a:t>detecting mines in </a:t>
            </a:r>
            <a:r>
              <a:rPr lang="en-US" dirty="0">
                <a:latin typeface="Roboto Thin" pitchFamily="2" charset="0"/>
                <a:ea typeface="Roboto Thin" pitchFamily="2" charset="0"/>
              </a:rPr>
              <a:t>an </a:t>
            </a:r>
            <a:r>
              <a:rPr lang="en-US" dirty="0" smtClean="0">
                <a:latin typeface="Roboto Thin" pitchFamily="2" charset="0"/>
                <a:ea typeface="Roboto Thin" pitchFamily="2" charset="0"/>
              </a:rPr>
              <a:t>area.</a:t>
            </a:r>
            <a:endParaRPr lang="en-US" dirty="0">
              <a:latin typeface="Roboto Thin" pitchFamily="2" charset="0"/>
              <a:ea typeface="Roboto Thin" pitchFamily="2" charset="0"/>
            </a:endParaRPr>
          </a:p>
        </p:txBody>
      </p:sp>
    </p:spTree>
    <p:extLst>
      <p:ext uri="{BB962C8B-B14F-4D97-AF65-F5344CB8AC3E}">
        <p14:creationId xmlns:p14="http://schemas.microsoft.com/office/powerpoint/2010/main" val="13718518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p:cNvSpPr>
            <a:spLocks noGrp="1"/>
          </p:cNvSpPr>
          <p:nvPr>
            <p:ph type="subTitle" idx="1"/>
          </p:nvPr>
        </p:nvSpPr>
        <p:spPr>
          <a:xfrm>
            <a:off x="281013" y="332459"/>
            <a:ext cx="9228201" cy="591368"/>
          </a:xfrm>
        </p:spPr>
        <p:txBody>
          <a:bodyPr>
            <a:noAutofit/>
          </a:bodyPr>
          <a:lstStyle/>
          <a:p>
            <a:r>
              <a:rPr lang="en-US" sz="4000" dirty="0" smtClean="0">
                <a:solidFill>
                  <a:schemeClr val="bg1"/>
                </a:solidFill>
                <a:latin typeface="Roboto Thin" pitchFamily="2" charset="0"/>
                <a:ea typeface="Roboto Thin" pitchFamily="2" charset="0"/>
              </a:rPr>
              <a:t>METHODS</a:t>
            </a:r>
          </a:p>
        </p:txBody>
      </p:sp>
      <p:sp>
        <p:nvSpPr>
          <p:cNvPr id="8" name="TextBox 7"/>
          <p:cNvSpPr txBox="1"/>
          <p:nvPr/>
        </p:nvSpPr>
        <p:spPr>
          <a:xfrm>
            <a:off x="386499" y="1319753"/>
            <a:ext cx="10058400" cy="5632311"/>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Roboto Thin" pitchFamily="2" charset="0"/>
                <a:ea typeface="Roboto Thin" pitchFamily="2" charset="0"/>
              </a:rPr>
              <a:t>Manual detection with a metal </a:t>
            </a:r>
            <a:r>
              <a:rPr lang="en-US" b="1" dirty="0" smtClean="0">
                <a:latin typeface="Roboto Thin" pitchFamily="2" charset="0"/>
                <a:ea typeface="Roboto Thin" pitchFamily="2" charset="0"/>
              </a:rPr>
              <a:t>detector</a:t>
            </a:r>
          </a:p>
          <a:p>
            <a:pPr lvl="1"/>
            <a:r>
              <a:rPr lang="en-US" dirty="0" smtClean="0">
                <a:latin typeface="Roboto Thin" pitchFamily="2" charset="0"/>
                <a:ea typeface="Roboto Thin" pitchFamily="2" charset="0"/>
              </a:rPr>
              <a:t>The process of scanning the </a:t>
            </a:r>
            <a:r>
              <a:rPr lang="en-US" dirty="0">
                <a:latin typeface="Roboto Thin" pitchFamily="2" charset="0"/>
                <a:ea typeface="Roboto Thin" pitchFamily="2" charset="0"/>
              </a:rPr>
              <a:t>area with metal </a:t>
            </a:r>
            <a:r>
              <a:rPr lang="en-US" dirty="0" smtClean="0">
                <a:latin typeface="Roboto Thin" pitchFamily="2" charset="0"/>
                <a:ea typeface="Roboto Thin" pitchFamily="2" charset="0"/>
              </a:rPr>
              <a:t>detectors.</a:t>
            </a:r>
            <a:endParaRPr lang="en-US" b="1" dirty="0" smtClean="0">
              <a:latin typeface="Roboto Thin" pitchFamily="2" charset="0"/>
              <a:ea typeface="Roboto Thin" pitchFamily="2" charset="0"/>
            </a:endParaRPr>
          </a:p>
          <a:p>
            <a:pPr marL="285750" indent="-285750">
              <a:buFont typeface="Arial" panose="020B0604020202020204" pitchFamily="34" charset="0"/>
              <a:buChar char="•"/>
            </a:pPr>
            <a:endParaRPr lang="en-US" b="1" dirty="0" smtClean="0">
              <a:latin typeface="Roboto Thin" pitchFamily="2" charset="0"/>
              <a:ea typeface="Roboto Thin" pitchFamily="2" charset="0"/>
            </a:endParaRPr>
          </a:p>
          <a:p>
            <a:pPr marL="285750" indent="-285750">
              <a:buFont typeface="Arial" panose="020B0604020202020204" pitchFamily="34" charset="0"/>
              <a:buChar char="•"/>
            </a:pPr>
            <a:r>
              <a:rPr lang="en-US" b="1" dirty="0" smtClean="0">
                <a:latin typeface="Roboto Thin" pitchFamily="2" charset="0"/>
                <a:ea typeface="Roboto Thin" pitchFamily="2" charset="0"/>
              </a:rPr>
              <a:t>Dogs</a:t>
            </a:r>
          </a:p>
          <a:p>
            <a:pPr lvl="1"/>
            <a:r>
              <a:rPr lang="en-US" dirty="0">
                <a:latin typeface="Roboto Thin" pitchFamily="2" charset="0"/>
                <a:ea typeface="Roboto Thin" pitchFamily="2" charset="0"/>
              </a:rPr>
              <a:t>Well-trained dogs </a:t>
            </a:r>
            <a:r>
              <a:rPr lang="en-US" dirty="0" smtClean="0">
                <a:latin typeface="Roboto Thin" pitchFamily="2" charset="0"/>
                <a:ea typeface="Roboto Thin" pitchFamily="2" charset="0"/>
              </a:rPr>
              <a:t>that sniff </a:t>
            </a:r>
            <a:r>
              <a:rPr lang="en-US" dirty="0">
                <a:latin typeface="Roboto Thin" pitchFamily="2" charset="0"/>
                <a:ea typeface="Roboto Thin" pitchFamily="2" charset="0"/>
              </a:rPr>
              <a:t>out explosive chemicals like TNT in </a:t>
            </a:r>
            <a:r>
              <a:rPr lang="en-US" dirty="0" smtClean="0">
                <a:latin typeface="Roboto Thin" pitchFamily="2" charset="0"/>
                <a:ea typeface="Roboto Thin" pitchFamily="2" charset="0"/>
              </a:rPr>
              <a:t>landmines.</a:t>
            </a:r>
            <a:endParaRPr lang="en-US" b="1" dirty="0" smtClean="0">
              <a:latin typeface="Roboto Thin" pitchFamily="2" charset="0"/>
              <a:ea typeface="Roboto Thin" pitchFamily="2" charset="0"/>
            </a:endParaRPr>
          </a:p>
          <a:p>
            <a:pPr marL="285750" indent="-285750">
              <a:buFont typeface="Arial" panose="020B0604020202020204" pitchFamily="34" charset="0"/>
              <a:buChar char="•"/>
            </a:pPr>
            <a:endParaRPr lang="en-US" b="1" dirty="0" smtClean="0">
              <a:latin typeface="Roboto Thin" pitchFamily="2" charset="0"/>
              <a:ea typeface="Roboto Thin" pitchFamily="2" charset="0"/>
            </a:endParaRPr>
          </a:p>
          <a:p>
            <a:pPr marL="285750" indent="-285750">
              <a:buFont typeface="Arial" panose="020B0604020202020204" pitchFamily="34" charset="0"/>
              <a:buChar char="•"/>
            </a:pPr>
            <a:r>
              <a:rPr lang="en-US" b="1" dirty="0" smtClean="0">
                <a:latin typeface="Roboto Thin" pitchFamily="2" charset="0"/>
                <a:ea typeface="Roboto Thin" pitchFamily="2" charset="0"/>
              </a:rPr>
              <a:t>Rats</a:t>
            </a:r>
          </a:p>
          <a:p>
            <a:pPr lvl="1"/>
            <a:r>
              <a:rPr lang="en-US" dirty="0" smtClean="0">
                <a:latin typeface="Roboto Thin" pitchFamily="2" charset="0"/>
                <a:ea typeface="Roboto Thin" pitchFamily="2" charset="0"/>
              </a:rPr>
              <a:t>Giant </a:t>
            </a:r>
            <a:r>
              <a:rPr lang="en-US" dirty="0">
                <a:latin typeface="Roboto Thin" pitchFamily="2" charset="0"/>
                <a:ea typeface="Roboto Thin" pitchFamily="2" charset="0"/>
              </a:rPr>
              <a:t>pouched rats trained to sniff out chemicals like TNT in landmines. These rats are called HeroRATS. They have the advantage of being far lower mass than the typical human. They are less likely to set off small mines intended to injure or kill people, if the bomb-sniffing animal crosses directly over the top of a buried mine.</a:t>
            </a:r>
            <a:endParaRPr lang="en-US" b="1" dirty="0" smtClean="0">
              <a:latin typeface="Roboto Thin" pitchFamily="2" charset="0"/>
              <a:ea typeface="Roboto Thin" pitchFamily="2" charset="0"/>
            </a:endParaRPr>
          </a:p>
          <a:p>
            <a:pPr marL="285750" indent="-285750">
              <a:buFont typeface="Arial" panose="020B0604020202020204" pitchFamily="34" charset="0"/>
              <a:buChar char="•"/>
            </a:pPr>
            <a:endParaRPr lang="en-US" b="1" dirty="0" smtClean="0">
              <a:latin typeface="Roboto Thin" pitchFamily="2" charset="0"/>
              <a:ea typeface="Roboto Thin" pitchFamily="2" charset="0"/>
            </a:endParaRPr>
          </a:p>
          <a:p>
            <a:pPr marL="285750" indent="-285750">
              <a:buFont typeface="Arial" panose="020B0604020202020204" pitchFamily="34" charset="0"/>
              <a:buChar char="•"/>
            </a:pPr>
            <a:r>
              <a:rPr lang="en-US" b="1" dirty="0" smtClean="0">
                <a:latin typeface="Roboto Thin" pitchFamily="2" charset="0"/>
                <a:ea typeface="Roboto Thin" pitchFamily="2" charset="0"/>
              </a:rPr>
              <a:t>Mechanical clearance</a:t>
            </a:r>
          </a:p>
          <a:p>
            <a:pPr lvl="1"/>
            <a:r>
              <a:rPr lang="en-US" dirty="0">
                <a:latin typeface="Roboto Thin" pitchFamily="2" charset="0"/>
                <a:ea typeface="Roboto Thin" pitchFamily="2" charset="0"/>
              </a:rPr>
              <a:t>Special </a:t>
            </a:r>
            <a:r>
              <a:rPr lang="en-US" dirty="0" smtClean="0">
                <a:latin typeface="Roboto Thin" pitchFamily="2" charset="0"/>
                <a:ea typeface="Roboto Thin" pitchFamily="2" charset="0"/>
              </a:rPr>
              <a:t>machines that </a:t>
            </a:r>
            <a:r>
              <a:rPr lang="en-US" dirty="0">
                <a:latin typeface="Roboto Thin" pitchFamily="2" charset="0"/>
                <a:ea typeface="Roboto Thin" pitchFamily="2" charset="0"/>
              </a:rPr>
              <a:t>effectively combine mine detection and removal into one </a:t>
            </a:r>
            <a:r>
              <a:rPr lang="en-US" dirty="0" smtClean="0">
                <a:latin typeface="Roboto Thin" pitchFamily="2" charset="0"/>
                <a:ea typeface="Roboto Thin" pitchFamily="2" charset="0"/>
              </a:rPr>
              <a:t>operation. These machines </a:t>
            </a:r>
            <a:r>
              <a:rPr lang="en-US" dirty="0">
                <a:latin typeface="Roboto Thin" pitchFamily="2" charset="0"/>
                <a:ea typeface="Roboto Thin" pitchFamily="2" charset="0"/>
              </a:rPr>
              <a:t>consist of a special vehicle that is driven through the minefield, deliberately detonating the mines it drives over. These vehicles are designed to withstand the explosions with little damage. Some are operated directly with </a:t>
            </a:r>
            <a:r>
              <a:rPr lang="en-US" dirty="0" smtClean="0">
                <a:latin typeface="Roboto Thin" pitchFamily="2" charset="0"/>
                <a:ea typeface="Roboto Thin" pitchFamily="2" charset="0"/>
              </a:rPr>
              <a:t>armor </a:t>
            </a:r>
            <a:r>
              <a:rPr lang="en-US" dirty="0">
                <a:latin typeface="Roboto Thin" pitchFamily="2" charset="0"/>
                <a:ea typeface="Roboto Thin" pitchFamily="2" charset="0"/>
              </a:rPr>
              <a:t>to protect the driver; some are operated under remote control.</a:t>
            </a:r>
            <a:endParaRPr lang="en-US" b="1" dirty="0">
              <a:latin typeface="Roboto Thin" pitchFamily="2" charset="0"/>
              <a:ea typeface="Roboto Thin" pitchFamily="2" charset="0"/>
            </a:endParaRPr>
          </a:p>
          <a:p>
            <a:pPr marL="285750" indent="-285750">
              <a:buFont typeface="Arial" panose="020B0604020202020204" pitchFamily="34" charset="0"/>
              <a:buChar char="•"/>
            </a:pPr>
            <a:endParaRPr lang="en-US" dirty="0">
              <a:latin typeface="Roboto Thin" pitchFamily="2" charset="0"/>
              <a:ea typeface="Roboto Thin" pitchFamily="2" charset="0"/>
            </a:endParaRPr>
          </a:p>
          <a:p>
            <a:endParaRPr lang="en-US" dirty="0">
              <a:latin typeface="Roboto Thin" pitchFamily="2" charset="0"/>
              <a:ea typeface="Roboto Thin" pitchFamily="2" charset="0"/>
            </a:endParaRPr>
          </a:p>
        </p:txBody>
      </p:sp>
    </p:spTree>
    <p:extLst>
      <p:ext uri="{BB962C8B-B14F-4D97-AF65-F5344CB8AC3E}">
        <p14:creationId xmlns:p14="http://schemas.microsoft.com/office/powerpoint/2010/main" val="258258756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a:spLocks noGrp="1"/>
          </p:cNvSpPr>
          <p:nvPr>
            <p:ph type="subTitle" idx="1"/>
          </p:nvPr>
        </p:nvSpPr>
        <p:spPr>
          <a:xfrm>
            <a:off x="281013" y="332459"/>
            <a:ext cx="9228201" cy="591368"/>
          </a:xfrm>
        </p:spPr>
        <p:txBody>
          <a:bodyPr>
            <a:noAutofit/>
          </a:bodyPr>
          <a:lstStyle/>
          <a:p>
            <a:r>
              <a:rPr lang="en-US" sz="4000" dirty="0" smtClean="0">
                <a:solidFill>
                  <a:schemeClr val="bg1"/>
                </a:solidFill>
                <a:latin typeface="Roboto Thin" pitchFamily="2" charset="0"/>
                <a:ea typeface="Roboto Thin" pitchFamily="2" charset="0"/>
              </a:rPr>
              <a:t>ACCIDENTS</a:t>
            </a:r>
          </a:p>
        </p:txBody>
      </p:sp>
      <p:sp>
        <p:nvSpPr>
          <p:cNvPr id="5" name="TextBox 4"/>
          <p:cNvSpPr txBox="1"/>
          <p:nvPr/>
        </p:nvSpPr>
        <p:spPr>
          <a:xfrm>
            <a:off x="386499" y="1057791"/>
            <a:ext cx="10058400" cy="3970318"/>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latin typeface="Roboto Thin" pitchFamily="2" charset="0"/>
                <a:ea typeface="Roboto Thin" pitchFamily="2" charset="0"/>
              </a:rPr>
              <a:t>12:55, 01/06/1999</a:t>
            </a:r>
            <a:r>
              <a:rPr lang="en-US" sz="1400" dirty="0">
                <a:latin typeface="Roboto Thin" pitchFamily="2" charset="0"/>
                <a:ea typeface="Roboto Thin" pitchFamily="2" charset="0"/>
              </a:rPr>
              <a:t>, </a:t>
            </a:r>
            <a:r>
              <a:rPr lang="en-US" sz="1400" dirty="0" smtClean="0">
                <a:latin typeface="Roboto Thin" pitchFamily="2" charset="0"/>
                <a:ea typeface="Roboto Thin" pitchFamily="2" charset="0"/>
              </a:rPr>
              <a:t>Bosnia and Herzegovina/ Between </a:t>
            </a:r>
            <a:r>
              <a:rPr lang="en-US" sz="1400" dirty="0">
                <a:latin typeface="Roboto Thin" pitchFamily="2" charset="0"/>
                <a:ea typeface="Roboto Thin" pitchFamily="2" charset="0"/>
              </a:rPr>
              <a:t>Gajevi and </a:t>
            </a:r>
            <a:r>
              <a:rPr lang="en-US" sz="1400" dirty="0" smtClean="0">
                <a:latin typeface="Roboto Thin" pitchFamily="2" charset="0"/>
                <a:ea typeface="Roboto Thin" pitchFamily="2" charset="0"/>
              </a:rPr>
              <a:t>Gornjani </a:t>
            </a:r>
            <a:r>
              <a:rPr lang="en-US" sz="1400" dirty="0">
                <a:latin typeface="Roboto Thin" pitchFamily="2" charset="0"/>
                <a:ea typeface="Roboto Thin" pitchFamily="2" charset="0"/>
              </a:rPr>
              <a:t>villages, RS </a:t>
            </a:r>
            <a:r>
              <a:rPr lang="en-US" sz="1400" dirty="0" smtClean="0">
                <a:latin typeface="Roboto Thin" pitchFamily="2" charset="0"/>
                <a:ea typeface="Roboto Thin" pitchFamily="2" charset="0"/>
              </a:rPr>
              <a:t>SAMAC/BRVNIK Region.  </a:t>
            </a:r>
            <a:r>
              <a:rPr lang="en-US" sz="1400" dirty="0" smtClean="0">
                <a:latin typeface="Roboto Thin" pitchFamily="2" charset="0"/>
                <a:ea typeface="Roboto Thin" pitchFamily="2" charset="0"/>
                <a:hlinkClick r:id="rId2" action="ppaction://hlinkfile"/>
              </a:rPr>
              <a:t>Full Report</a:t>
            </a:r>
            <a:endParaRPr lang="en-US" sz="1400" dirty="0" smtClean="0">
              <a:latin typeface="Roboto Thin" pitchFamily="2" charset="0"/>
              <a:ea typeface="Roboto Thin" pitchFamily="2" charset="0"/>
            </a:endParaRPr>
          </a:p>
          <a:p>
            <a:pPr lvl="1"/>
            <a:r>
              <a:rPr lang="en-US" sz="1400" strike="sngStrike" dirty="0" smtClean="0">
                <a:latin typeface="Roboto Thin" pitchFamily="2" charset="0"/>
                <a:ea typeface="Roboto Thin" pitchFamily="2" charset="0"/>
              </a:rPr>
              <a:t>NAME </a:t>
            </a:r>
            <a:r>
              <a:rPr lang="en-US" sz="1400" strike="sngStrike" dirty="0">
                <a:latin typeface="Roboto Thin" pitchFamily="2" charset="0"/>
                <a:ea typeface="Roboto Thin" pitchFamily="2" charset="0"/>
              </a:rPr>
              <a:t>REMOVED</a:t>
            </a:r>
            <a:r>
              <a:rPr lang="en-US" sz="1400" dirty="0" smtClean="0">
                <a:latin typeface="Roboto Thin" pitchFamily="2" charset="0"/>
                <a:ea typeface="Roboto Thin" pitchFamily="2" charset="0"/>
              </a:rPr>
              <a:t>, surveyor</a:t>
            </a:r>
            <a:endParaRPr lang="en-US" sz="1400" dirty="0">
              <a:latin typeface="Roboto Thin" pitchFamily="2" charset="0"/>
              <a:ea typeface="Roboto Thin" pitchFamily="2" charset="0"/>
            </a:endParaRPr>
          </a:p>
          <a:p>
            <a:pPr lvl="1"/>
            <a:r>
              <a:rPr lang="en-US" sz="1400" dirty="0" smtClean="0">
                <a:latin typeface="Roboto Thin" pitchFamily="2" charset="0"/>
                <a:ea typeface="Roboto Thin" pitchFamily="2" charset="0"/>
              </a:rPr>
              <a:t>	</a:t>
            </a:r>
            <a:r>
              <a:rPr lang="en-US" sz="1400" b="1" dirty="0">
                <a:solidFill>
                  <a:srgbClr val="FFC000"/>
                </a:solidFill>
                <a:latin typeface="Roboto Thin" pitchFamily="2" charset="0"/>
                <a:ea typeface="Roboto Thin" pitchFamily="2" charset="0"/>
              </a:rPr>
              <a:t>severe </a:t>
            </a:r>
            <a:r>
              <a:rPr lang="en-US" sz="1400" b="1" dirty="0" smtClean="0">
                <a:solidFill>
                  <a:srgbClr val="FFC000"/>
                </a:solidFill>
                <a:latin typeface="Roboto Thin" pitchFamily="2" charset="0"/>
                <a:ea typeface="Roboto Thin" pitchFamily="2" charset="0"/>
              </a:rPr>
              <a:t>Chest</a:t>
            </a:r>
            <a:r>
              <a:rPr lang="en-US" sz="1400" b="1" dirty="0" smtClean="0">
                <a:latin typeface="Roboto Thin" pitchFamily="2" charset="0"/>
                <a:ea typeface="Roboto Thin" pitchFamily="2" charset="0"/>
              </a:rPr>
              <a:t>,</a:t>
            </a:r>
            <a:r>
              <a:rPr lang="en-US" sz="1400" b="1" dirty="0" smtClean="0">
                <a:solidFill>
                  <a:srgbClr val="FFC000"/>
                </a:solidFill>
                <a:latin typeface="Roboto Thin" pitchFamily="2" charset="0"/>
                <a:ea typeface="Roboto Thin" pitchFamily="2" charset="0"/>
              </a:rPr>
              <a:t> severe Eye</a:t>
            </a:r>
            <a:r>
              <a:rPr lang="en-US" sz="1400" b="1" dirty="0" smtClean="0">
                <a:latin typeface="Roboto Thin" pitchFamily="2" charset="0"/>
                <a:ea typeface="Roboto Thin" pitchFamily="2" charset="0"/>
              </a:rPr>
              <a:t>,</a:t>
            </a:r>
            <a:r>
              <a:rPr lang="en-US" sz="1400" b="1" dirty="0" smtClean="0">
                <a:solidFill>
                  <a:srgbClr val="FFC000"/>
                </a:solidFill>
                <a:latin typeface="Roboto Thin" pitchFamily="2" charset="0"/>
                <a:ea typeface="Roboto Thin" pitchFamily="2" charset="0"/>
              </a:rPr>
              <a:t> severe Legs</a:t>
            </a:r>
            <a:r>
              <a:rPr lang="en-US" sz="1400" b="1" dirty="0" smtClean="0">
                <a:latin typeface="Roboto Thin" pitchFamily="2" charset="0"/>
                <a:ea typeface="Roboto Thin" pitchFamily="2" charset="0"/>
              </a:rPr>
              <a:t>,</a:t>
            </a:r>
            <a:r>
              <a:rPr lang="en-US" sz="1400" b="1" dirty="0" smtClean="0">
                <a:solidFill>
                  <a:srgbClr val="FFC000"/>
                </a:solidFill>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LOST</a:t>
            </a:r>
            <a:r>
              <a:rPr lang="en-US" sz="1400" b="1" dirty="0" smtClean="0">
                <a:solidFill>
                  <a:srgbClr val="FF0000"/>
                </a:solidFill>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Toes</a:t>
            </a:r>
            <a:r>
              <a:rPr lang="en-US" sz="1400" b="1" dirty="0" smtClean="0">
                <a:latin typeface="Roboto Thin" pitchFamily="2" charset="0"/>
                <a:ea typeface="Roboto Thin" pitchFamily="2" charset="0"/>
              </a:rPr>
              <a:t>,</a:t>
            </a:r>
            <a:r>
              <a:rPr lang="en-US" sz="1400" b="1" dirty="0" smtClean="0">
                <a:solidFill>
                  <a:srgbClr val="FFC000"/>
                </a:solidFill>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LOST</a:t>
            </a:r>
            <a:r>
              <a:rPr lang="en-US" sz="1400" b="1" dirty="0" smtClean="0">
                <a:solidFill>
                  <a:srgbClr val="FFC000"/>
                </a:solidFill>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Eye</a:t>
            </a:r>
            <a:r>
              <a:rPr lang="en-US" sz="1400" b="1" dirty="0" smtClean="0">
                <a:latin typeface="Roboto Thin" pitchFamily="2" charset="0"/>
                <a:ea typeface="Roboto Thin" pitchFamily="2" charset="0"/>
              </a:rPr>
              <a:t>.</a:t>
            </a:r>
          </a:p>
          <a:p>
            <a:pPr lvl="1"/>
            <a:r>
              <a:rPr lang="en-US" sz="1400" strike="sngStrike" dirty="0" smtClean="0">
                <a:latin typeface="Roboto Thin" pitchFamily="2" charset="0"/>
                <a:ea typeface="Roboto Thin" pitchFamily="2" charset="0"/>
              </a:rPr>
              <a:t>NAME REMOVED</a:t>
            </a:r>
            <a:r>
              <a:rPr lang="en-US" sz="1400" dirty="0" smtClean="0">
                <a:latin typeface="Roboto Thin" pitchFamily="2" charset="0"/>
                <a:ea typeface="Roboto Thin" pitchFamily="2" charset="0"/>
              </a:rPr>
              <a:t>, deminer</a:t>
            </a:r>
          </a:p>
          <a:p>
            <a:pPr lvl="1"/>
            <a:r>
              <a:rPr lang="en-US" sz="1400" dirty="0">
                <a:solidFill>
                  <a:srgbClr val="FFC000"/>
                </a:solidFill>
                <a:latin typeface="Roboto Thin" pitchFamily="2" charset="0"/>
                <a:ea typeface="Roboto Thin" pitchFamily="2" charset="0"/>
              </a:rPr>
              <a:t>	</a:t>
            </a:r>
            <a:r>
              <a:rPr lang="en-US" sz="1400" b="1" dirty="0" smtClean="0">
                <a:solidFill>
                  <a:srgbClr val="FFC000"/>
                </a:solidFill>
                <a:latin typeface="Roboto Thin" pitchFamily="2" charset="0"/>
                <a:ea typeface="Roboto Thin" pitchFamily="2" charset="0"/>
              </a:rPr>
              <a:t>severe Legs </a:t>
            </a:r>
          </a:p>
          <a:p>
            <a:pPr lvl="1"/>
            <a:r>
              <a:rPr lang="en-US" sz="1400" strike="sngStrike" dirty="0" smtClean="0">
                <a:latin typeface="Roboto Thin" pitchFamily="2" charset="0"/>
                <a:ea typeface="Roboto Thin" pitchFamily="2" charset="0"/>
              </a:rPr>
              <a:t>NAME REMOVED</a:t>
            </a:r>
            <a:r>
              <a:rPr lang="en-US" sz="1400" dirty="0" smtClean="0">
                <a:latin typeface="Roboto Thin" pitchFamily="2" charset="0"/>
                <a:ea typeface="Roboto Thin" pitchFamily="2" charset="0"/>
              </a:rPr>
              <a:t>, surveyor</a:t>
            </a:r>
          </a:p>
          <a:p>
            <a:pPr lvl="1"/>
            <a:r>
              <a:rPr lang="en-US" sz="1400" dirty="0">
                <a:latin typeface="Roboto Thin" pitchFamily="2" charset="0"/>
                <a:ea typeface="Roboto Thin" pitchFamily="2" charset="0"/>
              </a:rPr>
              <a:t>	</a:t>
            </a:r>
            <a:r>
              <a:rPr lang="en-US" sz="1400" b="1" dirty="0" smtClean="0">
                <a:solidFill>
                  <a:srgbClr val="FF0000"/>
                </a:solidFill>
                <a:latin typeface="Roboto Thin" pitchFamily="2" charset="0"/>
                <a:ea typeface="Roboto Thin" pitchFamily="2" charset="0"/>
              </a:rPr>
              <a:t>FATAL</a:t>
            </a:r>
          </a:p>
          <a:p>
            <a:pPr marL="285750" indent="-285750">
              <a:buFont typeface="Arial" panose="020B0604020202020204" pitchFamily="34" charset="0"/>
              <a:buChar char="•"/>
            </a:pPr>
            <a:r>
              <a:rPr lang="en-US" sz="1400" dirty="0">
                <a:latin typeface="Roboto Thin" pitchFamily="2" charset="0"/>
                <a:ea typeface="Roboto Thin" pitchFamily="2" charset="0"/>
              </a:rPr>
              <a:t>22/03/2008, </a:t>
            </a:r>
            <a:r>
              <a:rPr lang="en-US" sz="1400" dirty="0" smtClean="0">
                <a:latin typeface="Roboto Thin" pitchFamily="2" charset="0"/>
                <a:ea typeface="Roboto Thin" pitchFamily="2" charset="0"/>
              </a:rPr>
              <a:t>Bosnia and Herzegovina/ Masici</a:t>
            </a:r>
            <a:r>
              <a:rPr lang="es-ES" sz="1400" dirty="0" smtClean="0">
                <a:latin typeface="Roboto Thin" pitchFamily="2" charset="0"/>
                <a:ea typeface="Roboto Thin" pitchFamily="2" charset="0"/>
              </a:rPr>
              <a:t> </a:t>
            </a:r>
            <a:r>
              <a:rPr lang="es-ES" sz="1400" dirty="0">
                <a:latin typeface="Roboto Thin" pitchFamily="2" charset="0"/>
                <a:ea typeface="Roboto Thin" pitchFamily="2" charset="0"/>
              </a:rPr>
              <a:t>Village, Nr </a:t>
            </a:r>
            <a:r>
              <a:rPr lang="es-ES" sz="1400" dirty="0" smtClean="0">
                <a:latin typeface="Roboto Thin" pitchFamily="2" charset="0"/>
                <a:ea typeface="Roboto Thin" pitchFamily="2" charset="0"/>
              </a:rPr>
              <a:t>Goradze. </a:t>
            </a:r>
            <a:r>
              <a:rPr lang="es-ES" sz="1400" dirty="0" smtClean="0">
                <a:latin typeface="Roboto Thin" pitchFamily="2" charset="0"/>
                <a:ea typeface="Roboto Thin" pitchFamily="2" charset="0"/>
                <a:hlinkClick r:id="rId3" action="ppaction://hlinkfile"/>
              </a:rPr>
              <a:t>Full </a:t>
            </a:r>
            <a:r>
              <a:rPr lang="en-US" sz="1400" dirty="0" smtClean="0">
                <a:latin typeface="Roboto Thin" pitchFamily="2" charset="0"/>
                <a:ea typeface="Roboto Thin" pitchFamily="2" charset="0"/>
                <a:hlinkClick r:id="rId3" action="ppaction://hlinkfile"/>
              </a:rPr>
              <a:t>Report</a:t>
            </a:r>
            <a:endParaRPr lang="en-US" sz="1400" dirty="0" smtClean="0">
              <a:latin typeface="Roboto Thin" pitchFamily="2" charset="0"/>
              <a:ea typeface="Roboto Thin" pitchFamily="2" charset="0"/>
            </a:endParaRPr>
          </a:p>
          <a:p>
            <a:pPr lvl="1"/>
            <a:r>
              <a:rPr lang="es-ES" sz="1400" strike="sngStrike" dirty="0" smtClean="0">
                <a:latin typeface="Roboto Thin" pitchFamily="2" charset="0"/>
                <a:ea typeface="Roboto Thin" pitchFamily="2" charset="0"/>
              </a:rPr>
              <a:t>NAME REMOVED</a:t>
            </a:r>
          </a:p>
          <a:p>
            <a:pPr lvl="1"/>
            <a:r>
              <a:rPr lang="es-ES" sz="1400" dirty="0" smtClean="0">
                <a:latin typeface="Roboto Thin" pitchFamily="2" charset="0"/>
                <a:ea typeface="Roboto Thin" pitchFamily="2" charset="0"/>
              </a:rPr>
              <a:t>	</a:t>
            </a:r>
            <a:r>
              <a:rPr lang="en-US" sz="1400" b="1" dirty="0" smtClean="0">
                <a:solidFill>
                  <a:srgbClr val="FF0000"/>
                </a:solidFill>
                <a:latin typeface="Roboto Thin" pitchFamily="2" charset="0"/>
                <a:ea typeface="Roboto Thin" pitchFamily="2" charset="0"/>
              </a:rPr>
              <a:t>FATAL</a:t>
            </a:r>
          </a:p>
          <a:p>
            <a:pPr lvl="1"/>
            <a:r>
              <a:rPr lang="en-US" sz="1400" strike="sngStrike" dirty="0" smtClean="0">
                <a:latin typeface="Roboto Thin" pitchFamily="2" charset="0"/>
                <a:ea typeface="Roboto Thin" pitchFamily="2" charset="0"/>
              </a:rPr>
              <a:t>NAME REMOVED</a:t>
            </a:r>
          </a:p>
          <a:p>
            <a:pPr lvl="1"/>
            <a:r>
              <a:rPr lang="en-US" sz="1400" dirty="0">
                <a:latin typeface="Roboto Thin" pitchFamily="2" charset="0"/>
                <a:ea typeface="Roboto Thin" pitchFamily="2" charset="0"/>
              </a:rPr>
              <a:t>	</a:t>
            </a:r>
            <a:r>
              <a:rPr lang="en-US" sz="1400" b="1" dirty="0">
                <a:solidFill>
                  <a:srgbClr val="FF0000"/>
                </a:solidFill>
                <a:latin typeface="Roboto Thin" pitchFamily="2" charset="0"/>
                <a:ea typeface="Roboto Thin" pitchFamily="2" charset="0"/>
              </a:rPr>
              <a:t>FATAL</a:t>
            </a:r>
          </a:p>
          <a:p>
            <a:pPr lvl="1"/>
            <a:r>
              <a:rPr lang="en-US" sz="1400" strike="sngStrike" dirty="0" smtClean="0">
                <a:latin typeface="Roboto Thin" pitchFamily="2" charset="0"/>
                <a:ea typeface="Roboto Thin" pitchFamily="2" charset="0"/>
              </a:rPr>
              <a:t>NAME REMOVED</a:t>
            </a:r>
          </a:p>
          <a:p>
            <a:pPr lvl="1"/>
            <a:r>
              <a:rPr lang="en-US" sz="1400" dirty="0">
                <a:latin typeface="Roboto Thin" pitchFamily="2" charset="0"/>
                <a:ea typeface="Roboto Thin" pitchFamily="2" charset="0"/>
              </a:rPr>
              <a:t>	</a:t>
            </a:r>
            <a:r>
              <a:rPr lang="en-US" sz="1400" b="1" dirty="0" smtClean="0">
                <a:solidFill>
                  <a:srgbClr val="FF0000"/>
                </a:solidFill>
                <a:latin typeface="Roboto Thin" pitchFamily="2" charset="0"/>
                <a:ea typeface="Roboto Thin" pitchFamily="2" charset="0"/>
              </a:rPr>
              <a:t>FATAL</a:t>
            </a:r>
          </a:p>
          <a:p>
            <a:pPr lvl="1"/>
            <a:r>
              <a:rPr lang="en-US" sz="1400" strike="sngStrike" dirty="0" smtClean="0">
                <a:latin typeface="Roboto Thin" pitchFamily="2" charset="0"/>
                <a:ea typeface="Roboto Thin" pitchFamily="2" charset="0"/>
              </a:rPr>
              <a:t>NAME</a:t>
            </a:r>
            <a:r>
              <a:rPr lang="en-US" sz="1400" strike="sngStrike" dirty="0" smtClean="0">
                <a:solidFill>
                  <a:srgbClr val="FF0000"/>
                </a:solidFill>
                <a:latin typeface="Roboto Thin" pitchFamily="2" charset="0"/>
                <a:ea typeface="Roboto Thin" pitchFamily="2" charset="0"/>
              </a:rPr>
              <a:t> </a:t>
            </a:r>
            <a:r>
              <a:rPr lang="en-US" sz="1400" strike="sngStrike" dirty="0" smtClean="0">
                <a:latin typeface="Roboto Thin" pitchFamily="2" charset="0"/>
                <a:ea typeface="Roboto Thin" pitchFamily="2" charset="0"/>
              </a:rPr>
              <a:t>REMOVED,</a:t>
            </a:r>
            <a:r>
              <a:rPr lang="en-US" sz="1400" dirty="0" smtClean="0">
                <a:latin typeface="Roboto Thin" pitchFamily="2" charset="0"/>
                <a:ea typeface="Roboto Thin" pitchFamily="2" charset="0"/>
              </a:rPr>
              <a:t> civilian</a:t>
            </a:r>
          </a:p>
          <a:p>
            <a:pPr lvl="1"/>
            <a:r>
              <a:rPr lang="en-US" sz="1400" b="1" dirty="0">
                <a:solidFill>
                  <a:srgbClr val="FFC000"/>
                </a:solidFill>
                <a:latin typeface="Roboto Thin" pitchFamily="2" charset="0"/>
                <a:ea typeface="Roboto Thin" pitchFamily="2" charset="0"/>
              </a:rPr>
              <a:t>	</a:t>
            </a:r>
            <a:r>
              <a:rPr lang="en-US" sz="1400" b="1" dirty="0" smtClean="0">
                <a:solidFill>
                  <a:srgbClr val="FFC000"/>
                </a:solidFill>
                <a:latin typeface="Roboto Thin" pitchFamily="2" charset="0"/>
                <a:ea typeface="Roboto Thin" pitchFamily="2" charset="0"/>
              </a:rPr>
              <a:t>Fragmentation Injuries</a:t>
            </a:r>
            <a:endParaRPr lang="es-ES" sz="1400" b="1" dirty="0">
              <a:solidFill>
                <a:srgbClr val="FFC000"/>
              </a:solidFill>
              <a:latin typeface="Roboto Thin" pitchFamily="2" charset="0"/>
              <a:ea typeface="Roboto Thin" pitchFamily="2" charset="0"/>
            </a:endParaRPr>
          </a:p>
          <a:p>
            <a:pPr marL="285750" indent="-285750">
              <a:buFont typeface="Arial" panose="020B0604020202020204" pitchFamily="34" charset="0"/>
              <a:buChar char="•"/>
            </a:pPr>
            <a:endParaRPr lang="en-US" sz="1400" dirty="0">
              <a:latin typeface="Roboto Thin" pitchFamily="2" charset="0"/>
              <a:ea typeface="Roboto Thin" pitchFamily="2" charset="0"/>
            </a:endParaRPr>
          </a:p>
          <a:p>
            <a:pPr marL="285750" indent="-285750">
              <a:buFont typeface="Arial" panose="020B0604020202020204" pitchFamily="34" charset="0"/>
              <a:buChar char="•"/>
            </a:pPr>
            <a:endParaRPr lang="en-US" sz="1400" dirty="0">
              <a:latin typeface="Roboto Thin" pitchFamily="2" charset="0"/>
              <a:ea typeface="Roboto Thin" pitchFamily="2" charset="0"/>
            </a:endParaRPr>
          </a:p>
        </p:txBody>
      </p:sp>
      <p:sp>
        <p:nvSpPr>
          <p:cNvPr id="8" name="TextBox 7"/>
          <p:cNvSpPr txBox="1"/>
          <p:nvPr/>
        </p:nvSpPr>
        <p:spPr>
          <a:xfrm>
            <a:off x="165465" y="5336894"/>
            <a:ext cx="5797486" cy="1692771"/>
          </a:xfrm>
          <a:prstGeom prst="rect">
            <a:avLst/>
          </a:prstGeom>
          <a:noFill/>
        </p:spPr>
        <p:txBody>
          <a:bodyPr wrap="square" rtlCol="0">
            <a:spAutoFit/>
          </a:bodyPr>
          <a:lstStyle/>
          <a:p>
            <a:r>
              <a:rPr lang="en-US" sz="2000" dirty="0" smtClean="0">
                <a:solidFill>
                  <a:schemeClr val="bg1"/>
                </a:solidFill>
                <a:latin typeface="Roboto Thin" pitchFamily="2" charset="0"/>
                <a:ea typeface="Roboto Thin" pitchFamily="2" charset="0"/>
              </a:rPr>
              <a:t>Sources:</a:t>
            </a:r>
            <a:endParaRPr lang="en-US" sz="1400" dirty="0" smtClean="0">
              <a:solidFill>
                <a:schemeClr val="bg1"/>
              </a:solidFill>
              <a:latin typeface="Roboto Thin" pitchFamily="2" charset="0"/>
              <a:ea typeface="Roboto Thin" pitchFamily="2" charset="0"/>
            </a:endParaRPr>
          </a:p>
          <a:p>
            <a:pPr marL="285750" indent="-285750">
              <a:buFont typeface="Arial" panose="020B0604020202020204" pitchFamily="34" charset="0"/>
              <a:buChar char="•"/>
            </a:pPr>
            <a:r>
              <a:rPr lang="en-US" sz="1400" dirty="0">
                <a:latin typeface="Roboto Thin" pitchFamily="2" charset="0"/>
                <a:ea typeface="Roboto Thin" pitchFamily="2" charset="0"/>
              </a:rPr>
              <a:t>DDAS Accident Report</a:t>
            </a:r>
            <a:r>
              <a:rPr lang="en-US" sz="1400" dirty="0" smtClean="0">
                <a:latin typeface="Roboto Thin" pitchFamily="2" charset="0"/>
                <a:ea typeface="Roboto Thin" pitchFamily="2" charset="0"/>
              </a:rPr>
              <a:t>. Accident Number 207</a:t>
            </a:r>
            <a:r>
              <a:rPr lang="en-US" sz="1400" dirty="0">
                <a:latin typeface="Roboto Thin" pitchFamily="2" charset="0"/>
                <a:ea typeface="Roboto Thin" pitchFamily="2" charset="0"/>
              </a:rPr>
              <a:t>, 16/04/2004, </a:t>
            </a:r>
            <a:r>
              <a:rPr lang="en-US" sz="1400" dirty="0">
                <a:latin typeface="Roboto Thin" pitchFamily="2" charset="0"/>
                <a:ea typeface="Roboto Thin" pitchFamily="2" charset="0"/>
                <a:hlinkClick r:id="rId4"/>
              </a:rPr>
              <a:t>http://</a:t>
            </a:r>
            <a:r>
              <a:rPr lang="en-US" sz="1400" dirty="0" smtClean="0">
                <a:latin typeface="Roboto Thin" pitchFamily="2" charset="0"/>
                <a:ea typeface="Roboto Thin" pitchFamily="2" charset="0"/>
                <a:hlinkClick r:id="rId4"/>
              </a:rPr>
              <a:t>www.ddasonline.com/PDF_files/DDASaccident207.pdf</a:t>
            </a:r>
            <a:endParaRPr lang="en-US" sz="1400" dirty="0" smtClean="0">
              <a:latin typeface="Roboto Thin" pitchFamily="2" charset="0"/>
              <a:ea typeface="Roboto Thin" pitchFamily="2" charset="0"/>
            </a:endParaRPr>
          </a:p>
          <a:p>
            <a:pPr marL="285750" indent="-285750">
              <a:buFont typeface="Arial" panose="020B0604020202020204" pitchFamily="34" charset="0"/>
              <a:buChar char="•"/>
            </a:pPr>
            <a:r>
              <a:rPr lang="en-US" sz="1400" dirty="0">
                <a:latin typeface="Roboto Thin" pitchFamily="2" charset="0"/>
                <a:ea typeface="Roboto Thin" pitchFamily="2" charset="0"/>
              </a:rPr>
              <a:t>DDAS Accident Report. Accident Number 717, 08/07/2011, </a:t>
            </a:r>
            <a:r>
              <a:rPr lang="en-US" sz="1400" dirty="0">
                <a:latin typeface="Roboto Thin" pitchFamily="2" charset="0"/>
                <a:ea typeface="Roboto Thin" pitchFamily="2" charset="0"/>
                <a:hlinkClick r:id="rId5"/>
              </a:rPr>
              <a:t>http://www.ddasonline.com/PDF_files/DDASaccident717.pdf</a:t>
            </a:r>
            <a:endParaRPr lang="en-US" sz="1400" dirty="0">
              <a:latin typeface="Roboto Thin" pitchFamily="2" charset="0"/>
              <a:ea typeface="Roboto Thin" pitchFamily="2" charset="0"/>
            </a:endParaRPr>
          </a:p>
          <a:p>
            <a:endParaRPr lang="en-US" sz="1400" dirty="0" smtClean="0">
              <a:latin typeface="Roboto Thin" pitchFamily="2" charset="0"/>
              <a:ea typeface="Roboto Thin" pitchFamily="2" charset="0"/>
            </a:endParaRPr>
          </a:p>
          <a:p>
            <a:endParaRPr lang="en-US" sz="1400" dirty="0">
              <a:latin typeface="Roboto Thin" pitchFamily="2" charset="0"/>
              <a:ea typeface="Roboto Thin" pitchFamily="2" charset="0"/>
            </a:endParaRPr>
          </a:p>
        </p:txBody>
      </p:sp>
    </p:spTree>
    <p:extLst>
      <p:ext uri="{BB962C8B-B14F-4D97-AF65-F5344CB8AC3E}">
        <p14:creationId xmlns:p14="http://schemas.microsoft.com/office/powerpoint/2010/main" val="1406482026"/>
      </p:ext>
    </p:extLst>
  </p:cSld>
  <p:clrMapOvr>
    <a:masterClrMapping/>
  </p:clrMapOvr>
  <p:timing>
    <p:tnLst>
      <p:par>
        <p:cTn id="1" dur="indefinite" restart="never" nodeType="tmRoot"/>
      </p:par>
    </p:tnLst>
  </p:timing>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471101"/>
      </a:dk2>
      <a:lt2>
        <a:srgbClr val="E7E8E2"/>
      </a:lt2>
      <a:accent1>
        <a:srgbClr val="A6B727"/>
      </a:accent1>
      <a:accent2>
        <a:srgbClr val="F04304"/>
      </a:accent2>
      <a:accent3>
        <a:srgbClr val="EF8606"/>
      </a:accent3>
      <a:accent4>
        <a:srgbClr val="F2C100"/>
      </a:accent4>
      <a:accent5>
        <a:srgbClr val="A65001"/>
      </a:accent5>
      <a:accent6>
        <a:srgbClr val="BA9585"/>
      </a:accent6>
      <a:hlink>
        <a:srgbClr val="00B0F0"/>
      </a:hlink>
      <a:folHlink>
        <a:srgbClr val="7F7F7F"/>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3A8A2BB7-7C5E-4EB2-B1F1-CFFF0F57E773}"/>
    </a:ext>
  </a:extLst>
</a:theme>
</file>

<file path=docProps/app.xml><?xml version="1.0" encoding="utf-8"?>
<Properties xmlns="http://schemas.openxmlformats.org/officeDocument/2006/extended-properties" xmlns:vt="http://schemas.openxmlformats.org/officeDocument/2006/docPropsVTypes">
  <Template>TC103457491[[fn=Metropolitan]]</Template>
  <TotalTime>1581</TotalTime>
  <Words>373</Words>
  <Application>Microsoft Office PowerPoint</Application>
  <PresentationFormat>Widescreen</PresentationFormat>
  <Paragraphs>127</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 Light</vt:lpstr>
      <vt:lpstr>Roboto</vt:lpstr>
      <vt:lpstr>Roboto Thin</vt:lpstr>
      <vt:lpstr>Metropolitan</vt:lpstr>
      <vt:lpstr>MP RAIR</vt:lpstr>
      <vt:lpstr>Bosnia and Herzegovina…</vt:lpstr>
      <vt:lpstr>BOSNIAN  WAR</vt:lpstr>
      <vt:lpstr>LAND MINES IN BOSNIA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WHEELS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MP RAIR</dc:title>
  <dc:creator>ihsan isik</dc:creator>
  <cp:lastModifiedBy>ihsan isik</cp:lastModifiedBy>
  <cp:revision>38</cp:revision>
  <dcterms:created xsi:type="dcterms:W3CDTF">2013-04-26T11:34:16Z</dcterms:created>
  <dcterms:modified xsi:type="dcterms:W3CDTF">2013-05-01T16:13:30Z</dcterms:modified>
</cp:coreProperties>
</file>

<file path=docProps/thumbnail.jpeg>
</file>